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7"/>
  </p:notesMasterIdLst>
  <p:handoutMasterIdLst>
    <p:handoutMasterId r:id="rId28"/>
  </p:handoutMasterIdLst>
  <p:sldIdLst>
    <p:sldId id="547" r:id="rId2"/>
    <p:sldId id="550" r:id="rId3"/>
    <p:sldId id="614" r:id="rId4"/>
    <p:sldId id="677" r:id="rId5"/>
    <p:sldId id="676" r:id="rId6"/>
    <p:sldId id="681" r:id="rId7"/>
    <p:sldId id="664" r:id="rId8"/>
    <p:sldId id="680" r:id="rId9"/>
    <p:sldId id="678" r:id="rId10"/>
    <p:sldId id="679" r:id="rId11"/>
    <p:sldId id="682" r:id="rId12"/>
    <p:sldId id="683" r:id="rId13"/>
    <p:sldId id="684" r:id="rId14"/>
    <p:sldId id="685" r:id="rId15"/>
    <p:sldId id="686" r:id="rId16"/>
    <p:sldId id="688" r:id="rId17"/>
    <p:sldId id="665" r:id="rId18"/>
    <p:sldId id="687" r:id="rId19"/>
    <p:sldId id="658" r:id="rId20"/>
    <p:sldId id="689" r:id="rId21"/>
    <p:sldId id="562" r:id="rId22"/>
    <p:sldId id="554" r:id="rId23"/>
    <p:sldId id="616" r:id="rId24"/>
    <p:sldId id="552" r:id="rId25"/>
    <p:sldId id="553" r:id="rId26"/>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EBD7B7BD-0228-49AB-A366-7838400FAC90}">
          <p14:sldIdLst>
            <p14:sldId id="547"/>
            <p14:sldId id="550"/>
            <p14:sldId id="614"/>
            <p14:sldId id="677"/>
            <p14:sldId id="676"/>
            <p14:sldId id="681"/>
            <p14:sldId id="664"/>
            <p14:sldId id="680"/>
            <p14:sldId id="678"/>
            <p14:sldId id="679"/>
            <p14:sldId id="682"/>
            <p14:sldId id="683"/>
            <p14:sldId id="684"/>
            <p14:sldId id="685"/>
            <p14:sldId id="686"/>
            <p14:sldId id="688"/>
            <p14:sldId id="665"/>
            <p14:sldId id="687"/>
            <p14:sldId id="658"/>
            <p14:sldId id="689"/>
            <p14:sldId id="562"/>
            <p14:sldId id="554"/>
            <p14:sldId id="616"/>
            <p14:sldId id="552"/>
          </p14:sldIdLst>
        </p14:section>
        <p14:section name="Untitled Section" id="{F4BF9635-23C0-477B-9A0C-F010299B506A}">
          <p14:sldIdLst>
            <p14:sldId id="55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142" autoAdjust="0"/>
    <p:restoredTop sz="94660"/>
  </p:normalViewPr>
  <p:slideViewPr>
    <p:cSldViewPr snapToGrid="0">
      <p:cViewPr varScale="1">
        <p:scale>
          <a:sx n="102" d="100"/>
          <a:sy n="102" d="100"/>
        </p:scale>
        <p:origin x="-114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1" d="100"/>
          <a:sy n="71" d="100"/>
        </p:scale>
        <p:origin x="-762" y="-102"/>
      </p:cViewPr>
      <p:guideLst>
        <p:guide orient="horz" pos="2880"/>
        <p:guide orient="horz" pos="2160"/>
        <p:guide pos="2160"/>
        <p:guide pos="2880"/>
      </p:guideLst>
    </p:cSldViewPr>
  </p:notesViewPr>
  <p:gridSpacing cx="72237" cy="72237"/>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2020-08-26</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8/26/2020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5940152" y="5576753"/>
            <a:ext cx="3024336"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smtClean="0">
                <a:solidFill>
                  <a:srgbClr val="FFFFFF"/>
                </a:solidFill>
                <a:latin typeface="Georgia" panose="02040502050405020303" pitchFamily="18" charset="0"/>
                <a:ea typeface="ＭＳ Ｐゴシック" charset="-128"/>
                <a:cs typeface="Arial" pitchFamily="34" charset="0"/>
              </a:rPr>
              <a:t>P.Eng</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2018-20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298587" y="5634955"/>
            <a:ext cx="1151257"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Insertion sort</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a:bodyPr>
          <a:lstStyle/>
          <a:p>
            <a:r>
              <a:rPr lang="en-CA" dirty="0" smtClean="0"/>
              <a:t>Insertion</a:t>
            </a:r>
            <a:r>
              <a:rPr lang="en-CA" dirty="0" smtClean="0"/>
              <a:t> </a:t>
            </a:r>
            <a:r>
              <a:rPr lang="en-CA" dirty="0" smtClean="0"/>
              <a:t>sort</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6867"/>
    </mc:Choice>
    <mc:Fallback>
      <p:transition spd="slow" advTm="16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Inserting into a sorted array</a:t>
            </a:r>
            <a:endParaRPr lang="en-CA" dirty="0"/>
          </a:p>
        </p:txBody>
      </p:sp>
      <p:sp>
        <p:nvSpPr>
          <p:cNvPr id="3" name="Content Placeholder 2"/>
          <p:cNvSpPr>
            <a:spLocks noGrp="1"/>
          </p:cNvSpPr>
          <p:nvPr>
            <p:ph idx="1"/>
          </p:nvPr>
        </p:nvSpPr>
        <p:spPr/>
        <p:txBody>
          <a:bodyPr>
            <a:normAutofit lnSpcReduction="10000"/>
          </a:bodyPr>
          <a:lstStyle/>
          <a:p>
            <a:r>
              <a:rPr lang="en-US" dirty="0" smtClean="0"/>
              <a:t>We could have done the following:</a:t>
            </a:r>
            <a:endParaRPr lang="en-US" dirty="0"/>
          </a:p>
          <a:p>
            <a:pPr marL="457200" lvl="1" indent="0">
              <a:buNone/>
            </a:pPr>
            <a:r>
              <a:rPr lang="en-US" sz="1600" dirty="0" smtClean="0">
                <a:latin typeface="Consolas" panose="020B0609020204030204" pitchFamily="49" charset="0"/>
              </a:rPr>
              <a:t>void </a:t>
            </a:r>
            <a:r>
              <a:rPr lang="en-US" sz="1600" dirty="0">
                <a:latin typeface="Consolas" panose="020B0609020204030204" pitchFamily="49" charset="0"/>
              </a:rPr>
              <a:t>insert( double array[],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a:t>
            </a:r>
            <a:r>
              <a:rPr lang="en-US" sz="1600" dirty="0" smtClean="0">
                <a:latin typeface="Consolas" panose="020B0609020204030204" pitchFamily="49" charset="0"/>
              </a:rPr>
              <a:t>capacity ) {</a:t>
            </a:r>
          </a:p>
          <a:p>
            <a:pPr marL="457200" lvl="1" indent="0">
              <a:buNone/>
            </a:pPr>
            <a:r>
              <a:rPr lang="en-US" sz="1600" dirty="0" smtClean="0">
                <a:latin typeface="Consolas" panose="020B0609020204030204" pitchFamily="49" charset="0"/>
              </a:rPr>
              <a:t>    assert( </a:t>
            </a:r>
            <a:r>
              <a:rPr lang="en-US" sz="1600" dirty="0" err="1" smtClean="0">
                <a:latin typeface="Consolas" panose="020B0609020204030204" pitchFamily="49" charset="0"/>
              </a:rPr>
              <a:t>is_sorted</a:t>
            </a:r>
            <a:r>
              <a:rPr lang="en-US" sz="1600" dirty="0" smtClean="0">
                <a:latin typeface="Consolas" panose="020B0609020204030204" pitchFamily="49" charset="0"/>
              </a:rPr>
              <a:t>( array, capacity - 1 ) == (capacity - 1) );</a:t>
            </a:r>
          </a:p>
          <a:p>
            <a:pPr marL="457200" lvl="1" indent="0">
              <a:buNone/>
            </a:pPr>
            <a:endParaRPr lang="en-US" sz="1600" dirty="0" smtClean="0">
              <a:latin typeface="Consolas" panose="020B0609020204030204" pitchFamily="49" charset="0"/>
            </a:endParaRPr>
          </a:p>
          <a:p>
            <a:pPr marL="457200" lvl="1" indent="0">
              <a:buNone/>
            </a:pPr>
            <a:r>
              <a:rPr lang="en-US" sz="1600" dirty="0" smtClean="0">
                <a:latin typeface="Consolas" panose="020B0609020204030204" pitchFamily="49" charset="0"/>
              </a:rPr>
              <a:t>    double value{ array[capacity - 1] };</a:t>
            </a:r>
          </a:p>
          <a:p>
            <a:pPr marL="457200" lvl="1" indent="0">
              <a:buNone/>
            </a:pPr>
            <a:endParaRPr lang="en-US" sz="1600" dirty="0" smtClean="0">
              <a:latin typeface="Consolas" panose="020B0609020204030204" pitchFamily="49" charset="0"/>
            </a:endParaRP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 capacity - 1 };</a:t>
            </a:r>
            <a:endParaRPr lang="en-US" sz="1600" dirty="0">
              <a:latin typeface="Consolas" panose="020B0609020204030204" pitchFamily="49" charset="0"/>
            </a:endParaRP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for ( ; array[k - 1] &gt; value; --k ) {</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array[k] = array[k – 1];</a:t>
            </a:r>
          </a:p>
          <a:p>
            <a:pPr marL="457200" lvl="1" indent="0">
              <a:buNone/>
            </a:pPr>
            <a:r>
              <a:rPr lang="en-US" sz="1600" dirty="0" smtClean="0">
                <a:latin typeface="Consolas" panose="020B0609020204030204" pitchFamily="49" charset="0"/>
              </a:rPr>
              <a:t>    }</a:t>
            </a: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array[k] = value;</a:t>
            </a:r>
          </a:p>
          <a:p>
            <a:pPr marL="457200" lvl="1" indent="0">
              <a:buNone/>
            </a:pPr>
            <a:r>
              <a:rPr lang="en-US" sz="1600" dirty="0">
                <a:latin typeface="Consolas" panose="020B0609020204030204" pitchFamily="49" charset="0"/>
              </a:rPr>
              <a:t>}</a:t>
            </a:r>
            <a:endParaRPr lang="en-US" sz="1600" dirty="0" smtClean="0">
              <a:latin typeface="Consolas" panose="020B0609020204030204" pitchFamily="49" charset="0"/>
            </a:endParaRPr>
          </a:p>
          <a:p>
            <a:pPr marL="457200" lvl="1" indent="0">
              <a:buNone/>
            </a:pPr>
            <a:r>
              <a:rPr lang="en-US" sz="1800" dirty="0">
                <a:latin typeface="Consolas" panose="020B0609020204030204" pitchFamily="49" charset="0"/>
              </a:rPr>
              <a:t> </a:t>
            </a:r>
            <a:r>
              <a:rPr lang="en-US" sz="1800" dirty="0" smtClean="0">
                <a:latin typeface="Consolas" panose="020B0609020204030204" pitchFamily="49" charset="0"/>
              </a:rPr>
              <a:t>     </a:t>
            </a:r>
            <a:endParaRPr lang="en-CA" sz="1800" dirty="0">
              <a:latin typeface="Consolas" panose="020B0609020204030204" pitchFamily="49" charset="0"/>
            </a:endParaRPr>
          </a:p>
          <a:p>
            <a:pPr marL="457200" lvl="1" indent="0">
              <a:buNone/>
            </a:pPr>
            <a:endParaRPr lang="en-CA" sz="1800" dirty="0" smtClean="0">
              <a:latin typeface="Consolas" panose="020B0609020204030204" pitchFamily="49" charset="0"/>
            </a:endParaRPr>
          </a:p>
        </p:txBody>
      </p:sp>
      <p:sp>
        <p:nvSpPr>
          <p:cNvPr id="5" name="Rounded Rectangle 4"/>
          <p:cNvSpPr/>
          <p:nvPr/>
        </p:nvSpPr>
        <p:spPr>
          <a:xfrm>
            <a:off x="1352938" y="3256384"/>
            <a:ext cx="3489649" cy="2985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2009213" y="3782024"/>
            <a:ext cx="118167" cy="2985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4032084480"/>
      </p:ext>
    </p:extLst>
  </p:cSld>
  <p:clrMapOvr>
    <a:masterClrMapping/>
  </p:clrMapOvr>
  <mc:AlternateContent xmlns:mc="http://schemas.openxmlformats.org/markup-compatibility/2006">
    <mc:Choice xmlns:p14="http://schemas.microsoft.com/office/powerpoint/2010/main" Requires="p14">
      <p:transition spd="slow" p14:dur="2000" advTm="76966"/>
    </mc:Choice>
    <mc:Fallback>
      <p:transition spd="slow" advTm="76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Inserting into a sorted array</a:t>
            </a:r>
            <a:endParaRPr lang="en-CA" dirty="0"/>
          </a:p>
        </p:txBody>
      </p:sp>
      <p:sp>
        <p:nvSpPr>
          <p:cNvPr id="3" name="Content Placeholder 2"/>
          <p:cNvSpPr>
            <a:spLocks noGrp="1"/>
          </p:cNvSpPr>
          <p:nvPr>
            <p:ph idx="1"/>
          </p:nvPr>
        </p:nvSpPr>
        <p:spPr/>
        <p:txBody>
          <a:bodyPr>
            <a:normAutofit lnSpcReduction="10000"/>
          </a:bodyPr>
          <a:lstStyle/>
          <a:p>
            <a:r>
              <a:rPr lang="en-US" dirty="0" smtClean="0"/>
              <a:t>Now, when we test our program, the output is as desired</a:t>
            </a:r>
            <a:endParaRPr lang="en-US" dirty="0"/>
          </a:p>
          <a:p>
            <a:pPr marL="857250" lvl="2" indent="0">
              <a:buNone/>
            </a:pPr>
            <a:r>
              <a:rPr lang="en-US" sz="1400" dirty="0">
                <a:latin typeface="Consolas" panose="020B0609020204030204" pitchFamily="49" charset="0"/>
              </a:rPr>
              <a:t>#include &lt;</a:t>
            </a:r>
            <a:r>
              <a:rPr lang="en-US" sz="1400" dirty="0" err="1">
                <a:latin typeface="Consolas" panose="020B0609020204030204" pitchFamily="49" charset="0"/>
              </a:rPr>
              <a:t>iostream</a:t>
            </a:r>
            <a:r>
              <a:rPr lang="en-US" sz="1400" dirty="0">
                <a:latin typeface="Consolas" panose="020B0609020204030204" pitchFamily="49" charset="0"/>
              </a:rPr>
              <a:t>&gt;</a:t>
            </a:r>
          </a:p>
          <a:p>
            <a:pPr marL="857250" lvl="2" indent="0">
              <a:buNone/>
            </a:pPr>
            <a:r>
              <a:rPr lang="en-US" sz="1400" dirty="0">
                <a:latin typeface="Consolas" panose="020B0609020204030204" pitchFamily="49" charset="0"/>
              </a:rPr>
              <a:t>#include &lt;</a:t>
            </a:r>
            <a:r>
              <a:rPr lang="en-US" sz="1400" dirty="0" err="1">
                <a:latin typeface="Consolas" panose="020B0609020204030204" pitchFamily="49" charset="0"/>
              </a:rPr>
              <a:t>cassert</a:t>
            </a:r>
            <a:r>
              <a:rPr lang="en-US" sz="1400" dirty="0">
                <a:latin typeface="Consolas" panose="020B0609020204030204" pitchFamily="49" charset="0"/>
              </a:rPr>
              <a:t>&gt;</a:t>
            </a:r>
          </a:p>
          <a:p>
            <a:pPr marL="857250" lvl="2" indent="0">
              <a:buNone/>
            </a:pPr>
            <a:r>
              <a:rPr lang="en-US" sz="1400" dirty="0">
                <a:latin typeface="Consolas" panose="020B0609020204030204" pitchFamily="49" charset="0"/>
              </a:rPr>
              <a:t>#include </a:t>
            </a:r>
            <a:r>
              <a:rPr lang="en-US" sz="1400" dirty="0" smtClean="0">
                <a:latin typeface="Consolas" panose="020B0609020204030204" pitchFamily="49" charset="0"/>
              </a:rPr>
              <a:t>&lt;string&gt;</a:t>
            </a:r>
            <a:endParaRPr lang="en-US" sz="1400" dirty="0">
              <a:latin typeface="Consolas" panose="020B0609020204030204" pitchFamily="49" charset="0"/>
            </a:endParaRPr>
          </a:p>
          <a:p>
            <a:pPr marL="857250" lvl="2" indent="0">
              <a:buNone/>
            </a:pPr>
            <a:endParaRPr lang="en-US" sz="1400" dirty="0" smtClean="0">
              <a:latin typeface="Consolas" panose="020B0609020204030204" pitchFamily="49" charset="0"/>
            </a:endParaRPr>
          </a:p>
          <a:p>
            <a:pPr marL="857250" lvl="2" indent="0">
              <a:buNone/>
            </a:pPr>
            <a:r>
              <a:rPr lang="en-US" sz="1400" dirty="0" smtClean="0">
                <a:latin typeface="Consolas" panose="020B0609020204030204" pitchFamily="49" charset="0"/>
              </a:rPr>
              <a:t>// Function declarations</a:t>
            </a:r>
          </a:p>
          <a:p>
            <a:pPr marL="85725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endParaRPr lang="en-US" sz="1400" dirty="0">
              <a:latin typeface="Consolas" panose="020B0609020204030204" pitchFamily="49" charset="0"/>
            </a:endParaRPr>
          </a:p>
          <a:p>
            <a:pPr marL="857250" lvl="2" indent="0">
              <a:buNone/>
            </a:pP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size_t</a:t>
            </a:r>
            <a:r>
              <a:rPr lang="en-US" sz="1400" dirty="0">
                <a:latin typeface="Consolas" panose="020B0609020204030204" pitchFamily="49" charset="0"/>
              </a:rPr>
              <a:t> </a:t>
            </a:r>
            <a:r>
              <a:rPr lang="en-US" sz="1400" dirty="0" err="1">
                <a:latin typeface="Consolas" panose="020B0609020204030204" pitchFamily="49" charset="0"/>
              </a:rPr>
              <a:t>is_sorted</a:t>
            </a:r>
            <a:r>
              <a:rPr lang="en-US" sz="1400" dirty="0">
                <a:latin typeface="Consolas" panose="020B0609020204030204" pitchFamily="49" charset="0"/>
              </a:rPr>
              <a:t>( double array[],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size_t</a:t>
            </a:r>
            <a:r>
              <a:rPr lang="en-US" sz="1400" dirty="0">
                <a:latin typeface="Consolas" panose="020B0609020204030204" pitchFamily="49" charset="0"/>
              </a:rPr>
              <a:t> capacity </a:t>
            </a:r>
            <a:r>
              <a:rPr lang="en-US" sz="1400" dirty="0" smtClean="0">
                <a:latin typeface="Consolas" panose="020B0609020204030204" pitchFamily="49" charset="0"/>
              </a:rPr>
              <a:t>);</a:t>
            </a:r>
          </a:p>
          <a:p>
            <a:pPr marL="857250" lvl="2" indent="0">
              <a:buNone/>
            </a:pPr>
            <a:r>
              <a:rPr lang="en-US" sz="1400" dirty="0" smtClean="0">
                <a:latin typeface="Consolas" panose="020B0609020204030204" pitchFamily="49" charset="0"/>
              </a:rPr>
              <a:t>void </a:t>
            </a:r>
            <a:r>
              <a:rPr lang="en-US" sz="1400" dirty="0">
                <a:latin typeface="Consolas" panose="020B0609020204030204" pitchFamily="49" charset="0"/>
              </a:rPr>
              <a:t>insert( double array[],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size_t</a:t>
            </a:r>
            <a:r>
              <a:rPr lang="en-US" sz="1400" dirty="0">
                <a:latin typeface="Consolas" panose="020B0609020204030204" pitchFamily="49" charset="0"/>
              </a:rPr>
              <a:t> </a:t>
            </a:r>
            <a:r>
              <a:rPr lang="en-US" sz="1400" dirty="0" smtClean="0">
                <a:latin typeface="Consolas" panose="020B0609020204030204" pitchFamily="49" charset="0"/>
              </a:rPr>
              <a:t>capacity );</a:t>
            </a:r>
            <a:endParaRPr lang="en-US" sz="1400" dirty="0">
              <a:latin typeface="Consolas" panose="020B0609020204030204" pitchFamily="49" charset="0"/>
            </a:endParaRPr>
          </a:p>
          <a:p>
            <a:pPr marL="857250" lvl="2" indent="0">
              <a:buNone/>
            </a:pPr>
            <a:endParaRPr lang="en-US" sz="1400" dirty="0" smtClean="0">
              <a:latin typeface="Consolas" panose="020B0609020204030204" pitchFamily="49" charset="0"/>
            </a:endParaRPr>
          </a:p>
          <a:p>
            <a:pPr marL="857250" lvl="2" indent="0">
              <a:buNone/>
            </a:pPr>
            <a:r>
              <a:rPr lang="en-US" sz="1400" dirty="0" smtClean="0">
                <a:latin typeface="Consolas" panose="020B0609020204030204" pitchFamily="49" charset="0"/>
              </a:rPr>
              <a:t>// Function definitions</a:t>
            </a:r>
            <a:endParaRPr lang="en-US" sz="1400" dirty="0">
              <a:latin typeface="Consolas" panose="020B0609020204030204" pitchFamily="49" charset="0"/>
            </a:endParaRPr>
          </a:p>
          <a:p>
            <a:pPr marL="857250" lvl="2" indent="0">
              <a:buNone/>
            </a:pPr>
            <a:r>
              <a:rPr lang="en-US" sz="1400" dirty="0" err="1">
                <a:latin typeface="Consolas" panose="020B0609020204030204" pitchFamily="49" charset="0"/>
              </a:rPr>
              <a:t>int</a:t>
            </a:r>
            <a:r>
              <a:rPr lang="en-US" sz="1400" dirty="0">
                <a:latin typeface="Consolas" panose="020B0609020204030204" pitchFamily="49" charset="0"/>
              </a:rPr>
              <a:t> main() {</a:t>
            </a:r>
          </a:p>
          <a:p>
            <a:pPr marL="857250" lvl="2" indent="0">
              <a:buNone/>
            </a:pPr>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size_t</a:t>
            </a:r>
            <a:r>
              <a:rPr lang="en-US" sz="1400" dirty="0">
                <a:latin typeface="Consolas" panose="020B0609020204030204" pitchFamily="49" charset="0"/>
              </a:rPr>
              <a:t> CAPACITY{ 10 };</a:t>
            </a:r>
          </a:p>
          <a:p>
            <a:pPr marL="857250" lvl="2" indent="0">
              <a:buNone/>
            </a:pPr>
            <a:r>
              <a:rPr lang="en-US" sz="1400" dirty="0">
                <a:latin typeface="Consolas" panose="020B0609020204030204" pitchFamily="49" charset="0"/>
              </a:rPr>
              <a:t>    double data[CAPACITY</a:t>
            </a:r>
            <a:r>
              <a:rPr lang="en-US" sz="1400" dirty="0" smtClean="0">
                <a:latin typeface="Consolas" panose="020B0609020204030204" pitchFamily="49" charset="0"/>
              </a:rPr>
              <a:t>]{ -</a:t>
            </a:r>
            <a:r>
              <a:rPr lang="en-US" sz="1400" dirty="0">
                <a:latin typeface="Consolas" panose="020B0609020204030204" pitchFamily="49" charset="0"/>
              </a:rPr>
              <a:t>3, 1, 5, 8, 12, 13, 17, 20, 23, </a:t>
            </a:r>
            <a:r>
              <a:rPr lang="en-US" sz="1400" dirty="0" smtClean="0">
                <a:latin typeface="Consolas" panose="020B0609020204030204" pitchFamily="49" charset="0"/>
              </a:rPr>
              <a:t>6 };</a:t>
            </a:r>
            <a:endParaRPr lang="en-US" sz="1400" dirty="0">
              <a:latin typeface="Consolas" panose="020B0609020204030204" pitchFamily="49" charset="0"/>
            </a:endParaRPr>
          </a:p>
          <a:p>
            <a:pPr marL="857250" lvl="2" indent="0">
              <a:buNone/>
            </a:pPr>
            <a:endParaRPr lang="en-US" sz="1400" dirty="0">
              <a:latin typeface="Consolas" panose="020B0609020204030204" pitchFamily="49" charset="0"/>
            </a:endParaRPr>
          </a:p>
          <a:p>
            <a:pPr marL="857250" lvl="2" indent="0">
              <a:buNone/>
            </a:pPr>
            <a:r>
              <a:rPr lang="en-US" sz="1400" dirty="0">
                <a:latin typeface="Consolas" panose="020B0609020204030204" pitchFamily="49" charset="0"/>
              </a:rPr>
              <a:t>    insert( data, </a:t>
            </a:r>
            <a:r>
              <a:rPr lang="en-US" sz="1400" dirty="0" smtClean="0">
                <a:latin typeface="Consolas" panose="020B0609020204030204" pitchFamily="49" charset="0"/>
              </a:rPr>
              <a:t>CAPACITY );</a:t>
            </a:r>
            <a:endParaRPr lang="en-US" sz="1400" dirty="0">
              <a:latin typeface="Consolas" panose="020B0609020204030204" pitchFamily="49" charset="0"/>
            </a:endParaRPr>
          </a:p>
          <a:p>
            <a:pPr marL="857250" lvl="2" indent="0">
              <a:buNone/>
            </a:pPr>
            <a:endParaRPr lang="en-US" sz="1400" dirty="0">
              <a:latin typeface="Consolas" panose="020B0609020204030204" pitchFamily="49" charset="0"/>
            </a:endParaRPr>
          </a:p>
          <a:p>
            <a:pPr marL="857250" lvl="2" indent="0">
              <a:buNone/>
            </a:pPr>
            <a:r>
              <a:rPr lang="en-US" sz="1400" dirty="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smtClean="0">
                <a:latin typeface="Consolas" panose="020B0609020204030204" pitchFamily="49" charset="0"/>
              </a:rPr>
              <a:t>is_sorted</a:t>
            </a:r>
            <a:r>
              <a:rPr lang="en-US" sz="1400" dirty="0" smtClean="0">
                <a:latin typeface="Consolas" panose="020B0609020204030204" pitchFamily="49" charset="0"/>
              </a:rPr>
              <a:t>( data, CAPACITY )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57250" lvl="2" indent="0">
              <a:buNone/>
            </a:pPr>
            <a:endParaRPr lang="en-US" sz="1400" dirty="0" smtClean="0">
              <a:latin typeface="Consolas" panose="020B0609020204030204" pitchFamily="49" charset="0"/>
            </a:endParaRPr>
          </a:p>
          <a:p>
            <a:pPr marL="857250" lvl="2" indent="0">
              <a:buNone/>
            </a:pPr>
            <a:r>
              <a:rPr lang="en-US" sz="1400" dirty="0" smtClean="0">
                <a:latin typeface="Consolas" panose="020B0609020204030204" pitchFamily="49" charset="0"/>
              </a:rPr>
              <a:t>    return 0;</a:t>
            </a:r>
          </a:p>
          <a:p>
            <a:pPr marL="857250" lvl="2" indent="0">
              <a:buNone/>
            </a:pPr>
            <a:r>
              <a:rPr lang="en-US" sz="1400" dirty="0" smtClean="0">
                <a:latin typeface="Consolas" panose="020B0609020204030204" pitchFamily="49" charset="0"/>
              </a:rPr>
              <a:t>}</a:t>
            </a:r>
          </a:p>
          <a:p>
            <a:pPr marL="857250" lvl="2" indent="0">
              <a:buNone/>
            </a:pPr>
            <a:r>
              <a:rPr lang="en-US" sz="1400" dirty="0" smtClean="0">
                <a:latin typeface="Consolas" panose="020B0609020204030204" pitchFamily="49" charset="0"/>
              </a:rPr>
              <a:t>// Other function definitions...</a:t>
            </a:r>
            <a:endParaRPr lang="en-US" sz="1400" dirty="0">
              <a:latin typeface="Consolas" panose="020B0609020204030204" pitchFamily="49" charset="0"/>
            </a:endParaRPr>
          </a:p>
        </p:txBody>
      </p:sp>
      <p:sp>
        <p:nvSpPr>
          <p:cNvPr id="5" name="TextBox 4"/>
          <p:cNvSpPr txBox="1"/>
          <p:nvPr/>
        </p:nvSpPr>
        <p:spPr>
          <a:xfrm>
            <a:off x="6786926" y="2370494"/>
            <a:ext cx="986167" cy="646331"/>
          </a:xfrm>
          <a:prstGeom prst="rect">
            <a:avLst/>
          </a:prstGeom>
          <a:noFill/>
        </p:spPr>
        <p:txBody>
          <a:bodyPr wrap="none" rtlCol="0">
            <a:spAutoFit/>
          </a:bodyPr>
          <a:lstStyle/>
          <a:p>
            <a:r>
              <a:rPr lang="en-US" dirty="0" smtClean="0">
                <a:solidFill>
                  <a:srgbClr val="0070C0"/>
                </a:solidFill>
                <a:latin typeface="Georgia" panose="02040502050405020303" pitchFamily="18" charset="0"/>
              </a:rPr>
              <a:t>Output:</a:t>
            </a:r>
          </a:p>
          <a:p>
            <a:r>
              <a:rPr lang="en-US" dirty="0" smtClean="0">
                <a:solidFill>
                  <a:srgbClr val="0070C0"/>
                </a:solidFill>
                <a:latin typeface="Consolas" panose="020B0609020204030204" pitchFamily="49" charset="0"/>
              </a:rPr>
              <a:t>    10</a:t>
            </a:r>
            <a:endParaRPr lang="en-CA" dirty="0">
              <a:solidFill>
                <a:srgbClr val="0070C0"/>
              </a:solidFill>
              <a:latin typeface="Georgia" panose="02040502050405020303"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2584669752"/>
      </p:ext>
    </p:extLst>
  </p:cSld>
  <p:clrMapOvr>
    <a:masterClrMapping/>
  </p:clrMapOvr>
  <mc:AlternateContent xmlns:mc="http://schemas.openxmlformats.org/markup-compatibility/2006">
    <mc:Choice xmlns:p14="http://schemas.microsoft.com/office/powerpoint/2010/main" Requires="p14">
      <p:transition spd="slow" p14:dur="2000" advTm="18361"/>
    </mc:Choice>
    <mc:Fallback>
      <p:transition spd="slow" advTm="18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Inserting into a sorted array</a:t>
            </a:r>
            <a:endParaRPr lang="en-CA" dirty="0"/>
          </a:p>
        </p:txBody>
      </p:sp>
      <p:sp>
        <p:nvSpPr>
          <p:cNvPr id="3" name="Content Placeholder 2"/>
          <p:cNvSpPr>
            <a:spLocks noGrp="1"/>
          </p:cNvSpPr>
          <p:nvPr>
            <p:ph idx="1"/>
          </p:nvPr>
        </p:nvSpPr>
        <p:spPr/>
        <p:txBody>
          <a:bodyPr>
            <a:normAutofit lnSpcReduction="10000"/>
          </a:bodyPr>
          <a:lstStyle/>
          <a:p>
            <a:r>
              <a:rPr lang="en-US" dirty="0" smtClean="0"/>
              <a:t>We should also test it when the next entry is greater than all others:</a:t>
            </a:r>
            <a:endParaRPr lang="en-US" dirty="0"/>
          </a:p>
          <a:p>
            <a:pPr marL="857250" lvl="2" indent="0">
              <a:buNone/>
            </a:pPr>
            <a:r>
              <a:rPr lang="en-US" sz="1400" dirty="0">
                <a:latin typeface="Consolas" panose="020B0609020204030204" pitchFamily="49" charset="0"/>
              </a:rPr>
              <a:t>#include &lt;</a:t>
            </a:r>
            <a:r>
              <a:rPr lang="en-US" sz="1400" dirty="0" err="1">
                <a:latin typeface="Consolas" panose="020B0609020204030204" pitchFamily="49" charset="0"/>
              </a:rPr>
              <a:t>iostream</a:t>
            </a:r>
            <a:r>
              <a:rPr lang="en-US" sz="1400" dirty="0">
                <a:latin typeface="Consolas" panose="020B0609020204030204" pitchFamily="49" charset="0"/>
              </a:rPr>
              <a:t>&gt;</a:t>
            </a:r>
          </a:p>
          <a:p>
            <a:pPr marL="857250" lvl="2" indent="0">
              <a:buNone/>
            </a:pPr>
            <a:r>
              <a:rPr lang="en-US" sz="1400" dirty="0">
                <a:latin typeface="Consolas" panose="020B0609020204030204" pitchFamily="49" charset="0"/>
              </a:rPr>
              <a:t>#include &lt;</a:t>
            </a:r>
            <a:r>
              <a:rPr lang="en-US" sz="1400" dirty="0" err="1">
                <a:latin typeface="Consolas" panose="020B0609020204030204" pitchFamily="49" charset="0"/>
              </a:rPr>
              <a:t>cassert</a:t>
            </a:r>
            <a:r>
              <a:rPr lang="en-US" sz="1400" dirty="0">
                <a:latin typeface="Consolas" panose="020B0609020204030204" pitchFamily="49" charset="0"/>
              </a:rPr>
              <a:t>&gt;</a:t>
            </a:r>
          </a:p>
          <a:p>
            <a:pPr marL="857250" lvl="2" indent="0">
              <a:buNone/>
            </a:pPr>
            <a:r>
              <a:rPr lang="en-US" sz="1400" dirty="0">
                <a:latin typeface="Consolas" panose="020B0609020204030204" pitchFamily="49" charset="0"/>
              </a:rPr>
              <a:t>#include </a:t>
            </a:r>
            <a:r>
              <a:rPr lang="en-US" sz="1400" dirty="0" smtClean="0">
                <a:latin typeface="Consolas" panose="020B0609020204030204" pitchFamily="49" charset="0"/>
              </a:rPr>
              <a:t>&lt;string&gt;</a:t>
            </a:r>
            <a:endParaRPr lang="en-US" sz="1400" dirty="0">
              <a:latin typeface="Consolas" panose="020B0609020204030204" pitchFamily="49" charset="0"/>
            </a:endParaRPr>
          </a:p>
          <a:p>
            <a:pPr marL="857250" lvl="2" indent="0">
              <a:buNone/>
            </a:pPr>
            <a:endParaRPr lang="en-US" sz="1400" dirty="0" smtClean="0">
              <a:latin typeface="Consolas" panose="020B0609020204030204" pitchFamily="49" charset="0"/>
            </a:endParaRPr>
          </a:p>
          <a:p>
            <a:pPr marL="857250" lvl="2" indent="0">
              <a:buNone/>
            </a:pPr>
            <a:r>
              <a:rPr lang="en-US" sz="1400" dirty="0" smtClean="0">
                <a:latin typeface="Consolas" panose="020B0609020204030204" pitchFamily="49" charset="0"/>
              </a:rPr>
              <a:t>// Function declarations</a:t>
            </a:r>
          </a:p>
          <a:p>
            <a:pPr marL="85725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endParaRPr lang="en-US" sz="1400" dirty="0">
              <a:latin typeface="Consolas" panose="020B0609020204030204" pitchFamily="49" charset="0"/>
            </a:endParaRPr>
          </a:p>
          <a:p>
            <a:pPr marL="857250" lvl="2" indent="0">
              <a:buNone/>
            </a:pP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size_t</a:t>
            </a:r>
            <a:r>
              <a:rPr lang="en-US" sz="1400" dirty="0">
                <a:latin typeface="Consolas" panose="020B0609020204030204" pitchFamily="49" charset="0"/>
              </a:rPr>
              <a:t> </a:t>
            </a:r>
            <a:r>
              <a:rPr lang="en-US" sz="1400" dirty="0" err="1">
                <a:latin typeface="Consolas" panose="020B0609020204030204" pitchFamily="49" charset="0"/>
              </a:rPr>
              <a:t>is_sorted</a:t>
            </a:r>
            <a:r>
              <a:rPr lang="en-US" sz="1400" dirty="0">
                <a:latin typeface="Consolas" panose="020B0609020204030204" pitchFamily="49" charset="0"/>
              </a:rPr>
              <a:t>( double array[],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size_t</a:t>
            </a:r>
            <a:r>
              <a:rPr lang="en-US" sz="1400" dirty="0">
                <a:latin typeface="Consolas" panose="020B0609020204030204" pitchFamily="49" charset="0"/>
              </a:rPr>
              <a:t> capacity </a:t>
            </a:r>
            <a:r>
              <a:rPr lang="en-US" sz="1400" dirty="0" smtClean="0">
                <a:latin typeface="Consolas" panose="020B0609020204030204" pitchFamily="49" charset="0"/>
              </a:rPr>
              <a:t>);</a:t>
            </a:r>
          </a:p>
          <a:p>
            <a:pPr marL="857250" lvl="2" indent="0">
              <a:buNone/>
            </a:pPr>
            <a:r>
              <a:rPr lang="en-US" sz="1400" dirty="0" smtClean="0">
                <a:latin typeface="Consolas" panose="020B0609020204030204" pitchFamily="49" charset="0"/>
              </a:rPr>
              <a:t>void </a:t>
            </a:r>
            <a:r>
              <a:rPr lang="en-US" sz="1400" dirty="0">
                <a:latin typeface="Consolas" panose="020B0609020204030204" pitchFamily="49" charset="0"/>
              </a:rPr>
              <a:t>insert( double array[],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size_t</a:t>
            </a:r>
            <a:r>
              <a:rPr lang="en-US" sz="1400" dirty="0">
                <a:latin typeface="Consolas" panose="020B0609020204030204" pitchFamily="49" charset="0"/>
              </a:rPr>
              <a:t> </a:t>
            </a:r>
            <a:r>
              <a:rPr lang="en-US" sz="1400" dirty="0" smtClean="0">
                <a:latin typeface="Consolas" panose="020B0609020204030204" pitchFamily="49" charset="0"/>
              </a:rPr>
              <a:t>capacity );</a:t>
            </a:r>
            <a:endParaRPr lang="en-US" sz="1400" dirty="0">
              <a:latin typeface="Consolas" panose="020B0609020204030204" pitchFamily="49" charset="0"/>
            </a:endParaRPr>
          </a:p>
          <a:p>
            <a:pPr marL="857250" lvl="2" indent="0">
              <a:buNone/>
            </a:pPr>
            <a:endParaRPr lang="en-US" sz="1400" dirty="0" smtClean="0">
              <a:latin typeface="Consolas" panose="020B0609020204030204" pitchFamily="49" charset="0"/>
            </a:endParaRPr>
          </a:p>
          <a:p>
            <a:pPr marL="857250" lvl="2" indent="0">
              <a:buNone/>
            </a:pPr>
            <a:r>
              <a:rPr lang="en-US" sz="1400" dirty="0" smtClean="0">
                <a:latin typeface="Consolas" panose="020B0609020204030204" pitchFamily="49" charset="0"/>
              </a:rPr>
              <a:t>// Function definitions</a:t>
            </a:r>
            <a:endParaRPr lang="en-US" sz="1400" dirty="0">
              <a:latin typeface="Consolas" panose="020B0609020204030204" pitchFamily="49" charset="0"/>
            </a:endParaRPr>
          </a:p>
          <a:p>
            <a:pPr marL="857250" lvl="2" indent="0">
              <a:buNone/>
            </a:pPr>
            <a:r>
              <a:rPr lang="en-US" sz="1400" dirty="0" err="1">
                <a:latin typeface="Consolas" panose="020B0609020204030204" pitchFamily="49" charset="0"/>
              </a:rPr>
              <a:t>int</a:t>
            </a:r>
            <a:r>
              <a:rPr lang="en-US" sz="1400" dirty="0">
                <a:latin typeface="Consolas" panose="020B0609020204030204" pitchFamily="49" charset="0"/>
              </a:rPr>
              <a:t> main() {</a:t>
            </a:r>
          </a:p>
          <a:p>
            <a:pPr marL="857250" lvl="2" indent="0">
              <a:buNone/>
            </a:pPr>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size_t</a:t>
            </a:r>
            <a:r>
              <a:rPr lang="en-US" sz="1400" dirty="0">
                <a:latin typeface="Consolas" panose="020B0609020204030204" pitchFamily="49" charset="0"/>
              </a:rPr>
              <a:t> CAPACITY{ 10 };</a:t>
            </a:r>
          </a:p>
          <a:p>
            <a:pPr marL="857250" lvl="2" indent="0">
              <a:buNone/>
            </a:pPr>
            <a:r>
              <a:rPr lang="en-US" sz="1400" dirty="0">
                <a:latin typeface="Consolas" panose="020B0609020204030204" pitchFamily="49" charset="0"/>
              </a:rPr>
              <a:t>    double data[CAPACITY</a:t>
            </a:r>
            <a:r>
              <a:rPr lang="en-US" sz="1400" dirty="0" smtClean="0">
                <a:latin typeface="Consolas" panose="020B0609020204030204" pitchFamily="49" charset="0"/>
              </a:rPr>
              <a:t>]{ -</a:t>
            </a:r>
            <a:r>
              <a:rPr lang="en-US" sz="1400" dirty="0">
                <a:latin typeface="Consolas" panose="020B0609020204030204" pitchFamily="49" charset="0"/>
              </a:rPr>
              <a:t>3, 1, 5, 8, 12, 13, 17, 20, 23, </a:t>
            </a:r>
            <a:r>
              <a:rPr lang="en-US" sz="1400" dirty="0" smtClean="0">
                <a:latin typeface="Consolas" panose="020B0609020204030204" pitchFamily="49" charset="0"/>
              </a:rPr>
              <a:t>32 };</a:t>
            </a:r>
            <a:endParaRPr lang="en-US" sz="1400" dirty="0">
              <a:latin typeface="Consolas" panose="020B0609020204030204" pitchFamily="49" charset="0"/>
            </a:endParaRPr>
          </a:p>
          <a:p>
            <a:pPr marL="857250" lvl="2" indent="0">
              <a:buNone/>
            </a:pPr>
            <a:endParaRPr lang="en-US" sz="1400" dirty="0">
              <a:latin typeface="Consolas" panose="020B0609020204030204" pitchFamily="49" charset="0"/>
            </a:endParaRPr>
          </a:p>
          <a:p>
            <a:pPr marL="857250" lvl="2" indent="0">
              <a:buNone/>
            </a:pPr>
            <a:r>
              <a:rPr lang="en-US" sz="1400" dirty="0">
                <a:latin typeface="Consolas" panose="020B0609020204030204" pitchFamily="49" charset="0"/>
              </a:rPr>
              <a:t>    insert( data, </a:t>
            </a:r>
            <a:r>
              <a:rPr lang="en-US" sz="1400" dirty="0" smtClean="0">
                <a:latin typeface="Consolas" panose="020B0609020204030204" pitchFamily="49" charset="0"/>
              </a:rPr>
              <a:t>CAPACITY );</a:t>
            </a:r>
            <a:endParaRPr lang="en-US" sz="1400" dirty="0">
              <a:latin typeface="Consolas" panose="020B0609020204030204" pitchFamily="49" charset="0"/>
            </a:endParaRPr>
          </a:p>
          <a:p>
            <a:pPr marL="857250" lvl="2" indent="0">
              <a:buNone/>
            </a:pPr>
            <a:endParaRPr lang="en-US" sz="1400" dirty="0">
              <a:latin typeface="Consolas" panose="020B0609020204030204" pitchFamily="49" charset="0"/>
            </a:endParaRPr>
          </a:p>
          <a:p>
            <a:pPr marL="857250" lvl="2" indent="0">
              <a:buNone/>
            </a:pPr>
            <a:r>
              <a:rPr lang="en-US" sz="1400" dirty="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smtClean="0">
                <a:latin typeface="Consolas" panose="020B0609020204030204" pitchFamily="49" charset="0"/>
              </a:rPr>
              <a:t>is_sorted</a:t>
            </a:r>
            <a:r>
              <a:rPr lang="en-US" sz="1400" dirty="0" smtClean="0">
                <a:latin typeface="Consolas" panose="020B0609020204030204" pitchFamily="49" charset="0"/>
              </a:rPr>
              <a:t>( data, CAPACITY )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57250" lvl="2" indent="0">
              <a:buNone/>
            </a:pPr>
            <a:endParaRPr lang="en-US" sz="1400" dirty="0" smtClean="0">
              <a:latin typeface="Consolas" panose="020B0609020204030204" pitchFamily="49" charset="0"/>
            </a:endParaRPr>
          </a:p>
          <a:p>
            <a:pPr marL="857250" lvl="2" indent="0">
              <a:buNone/>
            </a:pPr>
            <a:r>
              <a:rPr lang="en-US" sz="1400" dirty="0" smtClean="0">
                <a:latin typeface="Consolas" panose="020B0609020204030204" pitchFamily="49" charset="0"/>
              </a:rPr>
              <a:t>    return 0;</a:t>
            </a:r>
          </a:p>
          <a:p>
            <a:pPr marL="857250" lvl="2" indent="0">
              <a:buNone/>
            </a:pPr>
            <a:r>
              <a:rPr lang="en-US" sz="1400" dirty="0" smtClean="0">
                <a:latin typeface="Consolas" panose="020B0609020204030204" pitchFamily="49" charset="0"/>
              </a:rPr>
              <a:t>}</a:t>
            </a:r>
          </a:p>
          <a:p>
            <a:pPr marL="857250" lvl="2" indent="0">
              <a:buNone/>
            </a:pPr>
            <a:r>
              <a:rPr lang="en-US" sz="1400" dirty="0" smtClean="0">
                <a:latin typeface="Consolas" panose="020B0609020204030204" pitchFamily="49" charset="0"/>
              </a:rPr>
              <a:t>// Other function definitions...</a:t>
            </a:r>
            <a:endParaRPr lang="en-US" sz="1400" dirty="0">
              <a:latin typeface="Consolas" panose="020B0609020204030204" pitchFamily="49" charset="0"/>
            </a:endParaRPr>
          </a:p>
        </p:txBody>
      </p:sp>
      <p:sp>
        <p:nvSpPr>
          <p:cNvPr id="5" name="TextBox 4"/>
          <p:cNvSpPr txBox="1"/>
          <p:nvPr/>
        </p:nvSpPr>
        <p:spPr>
          <a:xfrm>
            <a:off x="6786926" y="2370494"/>
            <a:ext cx="986167" cy="646331"/>
          </a:xfrm>
          <a:prstGeom prst="rect">
            <a:avLst/>
          </a:prstGeom>
          <a:noFill/>
        </p:spPr>
        <p:txBody>
          <a:bodyPr wrap="none" rtlCol="0">
            <a:spAutoFit/>
          </a:bodyPr>
          <a:lstStyle/>
          <a:p>
            <a:r>
              <a:rPr lang="en-US" dirty="0" smtClean="0">
                <a:solidFill>
                  <a:srgbClr val="0070C0"/>
                </a:solidFill>
                <a:latin typeface="Georgia" panose="02040502050405020303" pitchFamily="18" charset="0"/>
              </a:rPr>
              <a:t>Output:</a:t>
            </a:r>
          </a:p>
          <a:p>
            <a:r>
              <a:rPr lang="en-US" dirty="0" smtClean="0">
                <a:solidFill>
                  <a:srgbClr val="0070C0"/>
                </a:solidFill>
                <a:latin typeface="Consolas" panose="020B0609020204030204" pitchFamily="49" charset="0"/>
              </a:rPr>
              <a:t>    10</a:t>
            </a:r>
            <a:endParaRPr lang="en-CA" dirty="0">
              <a:solidFill>
                <a:srgbClr val="0070C0"/>
              </a:solidFill>
              <a:latin typeface="Georgia" panose="02040502050405020303" pitchFamily="18" charset="0"/>
            </a:endParaRPr>
          </a:p>
        </p:txBody>
      </p:sp>
      <p:sp>
        <p:nvSpPr>
          <p:cNvPr id="6" name="Rounded Rectangle 5"/>
          <p:cNvSpPr/>
          <p:nvPr/>
        </p:nvSpPr>
        <p:spPr>
          <a:xfrm>
            <a:off x="7259220" y="4705755"/>
            <a:ext cx="285149" cy="2985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3440466368"/>
      </p:ext>
    </p:extLst>
  </p:cSld>
  <p:clrMapOvr>
    <a:masterClrMapping/>
  </p:clrMapOvr>
  <mc:AlternateContent xmlns:mc="http://schemas.openxmlformats.org/markup-compatibility/2006">
    <mc:Choice xmlns:p14="http://schemas.microsoft.com/office/powerpoint/2010/main" Requires="p14">
      <p:transition spd="slow" p14:dur="2000" advTm="37802"/>
    </mc:Choice>
    <mc:Fallback>
      <p:transition spd="slow" advTm="37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Inserting into a sorted array</a:t>
            </a:r>
            <a:endParaRPr lang="en-CA" dirty="0"/>
          </a:p>
        </p:txBody>
      </p:sp>
      <p:sp>
        <p:nvSpPr>
          <p:cNvPr id="3" name="Content Placeholder 2"/>
          <p:cNvSpPr>
            <a:spLocks noGrp="1"/>
          </p:cNvSpPr>
          <p:nvPr>
            <p:ph idx="1"/>
          </p:nvPr>
        </p:nvSpPr>
        <p:spPr/>
        <p:txBody>
          <a:bodyPr>
            <a:normAutofit lnSpcReduction="10000"/>
          </a:bodyPr>
          <a:lstStyle/>
          <a:p>
            <a:r>
              <a:rPr lang="en-US" dirty="0" smtClean="0"/>
              <a:t>We should also test our program when it is smaller than all entries:</a:t>
            </a:r>
            <a:endParaRPr lang="en-US" dirty="0"/>
          </a:p>
          <a:p>
            <a:pPr marL="857250" lvl="2" indent="0">
              <a:buNone/>
            </a:pPr>
            <a:r>
              <a:rPr lang="en-US" sz="1400" dirty="0">
                <a:latin typeface="Consolas" panose="020B0609020204030204" pitchFamily="49" charset="0"/>
              </a:rPr>
              <a:t>#include &lt;</a:t>
            </a:r>
            <a:r>
              <a:rPr lang="en-US" sz="1400" dirty="0" err="1">
                <a:latin typeface="Consolas" panose="020B0609020204030204" pitchFamily="49" charset="0"/>
              </a:rPr>
              <a:t>iostream</a:t>
            </a:r>
            <a:r>
              <a:rPr lang="en-US" sz="1400" dirty="0">
                <a:latin typeface="Consolas" panose="020B0609020204030204" pitchFamily="49" charset="0"/>
              </a:rPr>
              <a:t>&gt;</a:t>
            </a:r>
          </a:p>
          <a:p>
            <a:pPr marL="857250" lvl="2" indent="0">
              <a:buNone/>
            </a:pPr>
            <a:r>
              <a:rPr lang="en-US" sz="1400" dirty="0">
                <a:latin typeface="Consolas" panose="020B0609020204030204" pitchFamily="49" charset="0"/>
              </a:rPr>
              <a:t>#include &lt;</a:t>
            </a:r>
            <a:r>
              <a:rPr lang="en-US" sz="1400" dirty="0" err="1">
                <a:latin typeface="Consolas" panose="020B0609020204030204" pitchFamily="49" charset="0"/>
              </a:rPr>
              <a:t>cassert</a:t>
            </a:r>
            <a:r>
              <a:rPr lang="en-US" sz="1400" dirty="0">
                <a:latin typeface="Consolas" panose="020B0609020204030204" pitchFamily="49" charset="0"/>
              </a:rPr>
              <a:t>&gt;</a:t>
            </a:r>
          </a:p>
          <a:p>
            <a:pPr marL="857250" lvl="2" indent="0">
              <a:buNone/>
            </a:pPr>
            <a:r>
              <a:rPr lang="en-US" sz="1400" dirty="0">
                <a:latin typeface="Consolas" panose="020B0609020204030204" pitchFamily="49" charset="0"/>
              </a:rPr>
              <a:t>#include </a:t>
            </a:r>
            <a:r>
              <a:rPr lang="en-US" sz="1400" dirty="0" smtClean="0">
                <a:latin typeface="Consolas" panose="020B0609020204030204" pitchFamily="49" charset="0"/>
              </a:rPr>
              <a:t>&lt;string&gt;</a:t>
            </a:r>
            <a:endParaRPr lang="en-US" sz="1400" dirty="0">
              <a:latin typeface="Consolas" panose="020B0609020204030204" pitchFamily="49" charset="0"/>
            </a:endParaRPr>
          </a:p>
          <a:p>
            <a:pPr marL="857250" lvl="2" indent="0">
              <a:buNone/>
            </a:pPr>
            <a:endParaRPr lang="en-US" sz="1400" dirty="0" smtClean="0">
              <a:latin typeface="Consolas" panose="020B0609020204030204" pitchFamily="49" charset="0"/>
            </a:endParaRPr>
          </a:p>
          <a:p>
            <a:pPr marL="857250" lvl="2" indent="0">
              <a:buNone/>
            </a:pPr>
            <a:r>
              <a:rPr lang="en-US" sz="1400" dirty="0" smtClean="0">
                <a:latin typeface="Consolas" panose="020B0609020204030204" pitchFamily="49" charset="0"/>
              </a:rPr>
              <a:t>// Function declarations</a:t>
            </a:r>
          </a:p>
          <a:p>
            <a:pPr marL="85725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endParaRPr lang="en-US" sz="1400" dirty="0">
              <a:latin typeface="Consolas" panose="020B0609020204030204" pitchFamily="49" charset="0"/>
            </a:endParaRPr>
          </a:p>
          <a:p>
            <a:pPr marL="857250" lvl="2" indent="0">
              <a:buNone/>
            </a:pP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size_t</a:t>
            </a:r>
            <a:r>
              <a:rPr lang="en-US" sz="1400" dirty="0">
                <a:latin typeface="Consolas" panose="020B0609020204030204" pitchFamily="49" charset="0"/>
              </a:rPr>
              <a:t> </a:t>
            </a:r>
            <a:r>
              <a:rPr lang="en-US" sz="1400" dirty="0" err="1">
                <a:latin typeface="Consolas" panose="020B0609020204030204" pitchFamily="49" charset="0"/>
              </a:rPr>
              <a:t>is_sorted</a:t>
            </a:r>
            <a:r>
              <a:rPr lang="en-US" sz="1400" dirty="0">
                <a:latin typeface="Consolas" panose="020B0609020204030204" pitchFamily="49" charset="0"/>
              </a:rPr>
              <a:t>( double array[],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size_t</a:t>
            </a:r>
            <a:r>
              <a:rPr lang="en-US" sz="1400" dirty="0">
                <a:latin typeface="Consolas" panose="020B0609020204030204" pitchFamily="49" charset="0"/>
              </a:rPr>
              <a:t> capacity </a:t>
            </a:r>
            <a:r>
              <a:rPr lang="en-US" sz="1400" dirty="0" smtClean="0">
                <a:latin typeface="Consolas" panose="020B0609020204030204" pitchFamily="49" charset="0"/>
              </a:rPr>
              <a:t>);</a:t>
            </a:r>
          </a:p>
          <a:p>
            <a:pPr marL="857250" lvl="2" indent="0">
              <a:buNone/>
            </a:pPr>
            <a:r>
              <a:rPr lang="en-US" sz="1400" dirty="0" smtClean="0">
                <a:latin typeface="Consolas" panose="020B0609020204030204" pitchFamily="49" charset="0"/>
              </a:rPr>
              <a:t>void </a:t>
            </a:r>
            <a:r>
              <a:rPr lang="en-US" sz="1400" dirty="0">
                <a:latin typeface="Consolas" panose="020B0609020204030204" pitchFamily="49" charset="0"/>
              </a:rPr>
              <a:t>insert( double array[],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size_t</a:t>
            </a:r>
            <a:r>
              <a:rPr lang="en-US" sz="1400" dirty="0">
                <a:latin typeface="Consolas" panose="020B0609020204030204" pitchFamily="49" charset="0"/>
              </a:rPr>
              <a:t> </a:t>
            </a:r>
            <a:r>
              <a:rPr lang="en-US" sz="1400" dirty="0" smtClean="0">
                <a:latin typeface="Consolas" panose="020B0609020204030204" pitchFamily="49" charset="0"/>
              </a:rPr>
              <a:t>capacity );</a:t>
            </a:r>
            <a:endParaRPr lang="en-US" sz="1400" dirty="0">
              <a:latin typeface="Consolas" panose="020B0609020204030204" pitchFamily="49" charset="0"/>
            </a:endParaRPr>
          </a:p>
          <a:p>
            <a:pPr marL="857250" lvl="2" indent="0">
              <a:buNone/>
            </a:pPr>
            <a:endParaRPr lang="en-US" sz="1400" dirty="0" smtClean="0">
              <a:latin typeface="Consolas" panose="020B0609020204030204" pitchFamily="49" charset="0"/>
            </a:endParaRPr>
          </a:p>
          <a:p>
            <a:pPr marL="857250" lvl="2" indent="0">
              <a:buNone/>
            </a:pPr>
            <a:r>
              <a:rPr lang="en-US" sz="1400" dirty="0" smtClean="0">
                <a:latin typeface="Consolas" panose="020B0609020204030204" pitchFamily="49" charset="0"/>
              </a:rPr>
              <a:t>// Function definitions</a:t>
            </a:r>
            <a:endParaRPr lang="en-US" sz="1400" dirty="0">
              <a:latin typeface="Consolas" panose="020B0609020204030204" pitchFamily="49" charset="0"/>
            </a:endParaRPr>
          </a:p>
          <a:p>
            <a:pPr marL="857250" lvl="2" indent="0">
              <a:buNone/>
            </a:pPr>
            <a:r>
              <a:rPr lang="en-US" sz="1400" dirty="0" err="1">
                <a:latin typeface="Consolas" panose="020B0609020204030204" pitchFamily="49" charset="0"/>
              </a:rPr>
              <a:t>int</a:t>
            </a:r>
            <a:r>
              <a:rPr lang="en-US" sz="1400" dirty="0">
                <a:latin typeface="Consolas" panose="020B0609020204030204" pitchFamily="49" charset="0"/>
              </a:rPr>
              <a:t> main() {</a:t>
            </a:r>
          </a:p>
          <a:p>
            <a:pPr marL="857250" lvl="2" indent="0">
              <a:buNone/>
            </a:pPr>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size_t</a:t>
            </a:r>
            <a:r>
              <a:rPr lang="en-US" sz="1400" dirty="0">
                <a:latin typeface="Consolas" panose="020B0609020204030204" pitchFamily="49" charset="0"/>
              </a:rPr>
              <a:t> CAPACITY{ 10 };</a:t>
            </a:r>
          </a:p>
          <a:p>
            <a:pPr marL="857250" lvl="2" indent="0">
              <a:buNone/>
            </a:pPr>
            <a:r>
              <a:rPr lang="en-US" sz="1400" dirty="0">
                <a:latin typeface="Consolas" panose="020B0609020204030204" pitchFamily="49" charset="0"/>
              </a:rPr>
              <a:t>    double data[CAPACITY</a:t>
            </a:r>
            <a:r>
              <a:rPr lang="en-US" sz="1400" dirty="0" smtClean="0">
                <a:latin typeface="Consolas" panose="020B0609020204030204" pitchFamily="49" charset="0"/>
              </a:rPr>
              <a:t>]{ -</a:t>
            </a:r>
            <a:r>
              <a:rPr lang="en-US" sz="1400" dirty="0">
                <a:latin typeface="Consolas" panose="020B0609020204030204" pitchFamily="49" charset="0"/>
              </a:rPr>
              <a:t>3, 1, 5, 8, 12, 13, 17, 20, 23, </a:t>
            </a:r>
            <a:r>
              <a:rPr lang="en-US" sz="1400" dirty="0" smtClean="0">
                <a:latin typeface="Consolas" panose="020B0609020204030204" pitchFamily="49" charset="0"/>
              </a:rPr>
              <a:t>-9 };</a:t>
            </a:r>
            <a:endParaRPr lang="en-US" sz="1400" dirty="0">
              <a:latin typeface="Consolas" panose="020B0609020204030204" pitchFamily="49" charset="0"/>
            </a:endParaRPr>
          </a:p>
          <a:p>
            <a:pPr marL="857250" lvl="2" indent="0">
              <a:buNone/>
            </a:pPr>
            <a:endParaRPr lang="en-US" sz="1400" dirty="0">
              <a:latin typeface="Consolas" panose="020B0609020204030204" pitchFamily="49" charset="0"/>
            </a:endParaRPr>
          </a:p>
          <a:p>
            <a:pPr marL="857250" lvl="2" indent="0">
              <a:buNone/>
            </a:pPr>
            <a:r>
              <a:rPr lang="en-US" sz="1400" dirty="0">
                <a:latin typeface="Consolas" panose="020B0609020204030204" pitchFamily="49" charset="0"/>
              </a:rPr>
              <a:t>    insert( data, </a:t>
            </a:r>
            <a:r>
              <a:rPr lang="en-US" sz="1400" dirty="0" smtClean="0">
                <a:latin typeface="Consolas" panose="020B0609020204030204" pitchFamily="49" charset="0"/>
              </a:rPr>
              <a:t>CAPACITY );</a:t>
            </a:r>
            <a:endParaRPr lang="en-US" sz="1400" dirty="0">
              <a:latin typeface="Consolas" panose="020B0609020204030204" pitchFamily="49" charset="0"/>
            </a:endParaRPr>
          </a:p>
          <a:p>
            <a:pPr marL="857250" lvl="2" indent="0">
              <a:buNone/>
            </a:pPr>
            <a:endParaRPr lang="en-US" sz="1400" dirty="0">
              <a:latin typeface="Consolas" panose="020B0609020204030204" pitchFamily="49" charset="0"/>
            </a:endParaRPr>
          </a:p>
          <a:p>
            <a:pPr marL="857250" lvl="2" indent="0">
              <a:buNone/>
            </a:pPr>
            <a:r>
              <a:rPr lang="en-US" sz="1400" dirty="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smtClean="0">
                <a:latin typeface="Consolas" panose="020B0609020204030204" pitchFamily="49" charset="0"/>
              </a:rPr>
              <a:t>is_sorted</a:t>
            </a:r>
            <a:r>
              <a:rPr lang="en-US" sz="1400" dirty="0" smtClean="0">
                <a:latin typeface="Consolas" panose="020B0609020204030204" pitchFamily="49" charset="0"/>
              </a:rPr>
              <a:t>( data, CAPACITY )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57250" lvl="2" indent="0">
              <a:buNone/>
            </a:pPr>
            <a:endParaRPr lang="en-US" sz="1400" dirty="0" smtClean="0">
              <a:latin typeface="Consolas" panose="020B0609020204030204" pitchFamily="49" charset="0"/>
            </a:endParaRPr>
          </a:p>
          <a:p>
            <a:pPr marL="857250" lvl="2" indent="0">
              <a:buNone/>
            </a:pPr>
            <a:r>
              <a:rPr lang="en-US" sz="1400" dirty="0" smtClean="0">
                <a:latin typeface="Consolas" panose="020B0609020204030204" pitchFamily="49" charset="0"/>
              </a:rPr>
              <a:t>    return 0;</a:t>
            </a:r>
          </a:p>
          <a:p>
            <a:pPr marL="857250" lvl="2" indent="0">
              <a:buNone/>
            </a:pPr>
            <a:r>
              <a:rPr lang="en-US" sz="1400" dirty="0" smtClean="0">
                <a:latin typeface="Consolas" panose="020B0609020204030204" pitchFamily="49" charset="0"/>
              </a:rPr>
              <a:t>}</a:t>
            </a:r>
          </a:p>
          <a:p>
            <a:pPr marL="857250" lvl="2" indent="0">
              <a:buNone/>
            </a:pPr>
            <a:r>
              <a:rPr lang="en-US" sz="1400" dirty="0" smtClean="0">
                <a:latin typeface="Consolas" panose="020B0609020204030204" pitchFamily="49" charset="0"/>
              </a:rPr>
              <a:t>// Other function definitions...</a:t>
            </a:r>
            <a:endParaRPr lang="en-US" sz="1400" dirty="0">
              <a:latin typeface="Consolas" panose="020B0609020204030204" pitchFamily="49" charset="0"/>
            </a:endParaRPr>
          </a:p>
        </p:txBody>
      </p:sp>
      <p:sp>
        <p:nvSpPr>
          <p:cNvPr id="5" name="TextBox 4"/>
          <p:cNvSpPr txBox="1"/>
          <p:nvPr/>
        </p:nvSpPr>
        <p:spPr>
          <a:xfrm>
            <a:off x="4386243" y="2469435"/>
            <a:ext cx="4237057" cy="369332"/>
          </a:xfrm>
          <a:prstGeom prst="rect">
            <a:avLst/>
          </a:prstGeom>
          <a:noFill/>
        </p:spPr>
        <p:txBody>
          <a:bodyPr wrap="none" rtlCol="0">
            <a:spAutoFit/>
          </a:bodyPr>
          <a:lstStyle/>
          <a:p>
            <a:r>
              <a:rPr lang="en-US" dirty="0" smtClean="0">
                <a:solidFill>
                  <a:srgbClr val="FF0000"/>
                </a:solidFill>
                <a:latin typeface="Consolas" panose="020B0609020204030204" pitchFamily="49" charset="0"/>
              </a:rPr>
              <a:t>Segmentation </a:t>
            </a:r>
            <a:r>
              <a:rPr lang="en-US" dirty="0">
                <a:solidFill>
                  <a:srgbClr val="FF0000"/>
                </a:solidFill>
                <a:latin typeface="Consolas" panose="020B0609020204030204" pitchFamily="49" charset="0"/>
              </a:rPr>
              <a:t>fault (core dumped)</a:t>
            </a:r>
            <a:endParaRPr lang="en-CA" dirty="0">
              <a:solidFill>
                <a:srgbClr val="FF0000"/>
              </a:solidFill>
              <a:latin typeface="Georgia" panose="02040502050405020303" pitchFamily="18" charset="0"/>
            </a:endParaRPr>
          </a:p>
        </p:txBody>
      </p:sp>
      <p:sp>
        <p:nvSpPr>
          <p:cNvPr id="6" name="Rounded Rectangle 5"/>
          <p:cNvSpPr/>
          <p:nvPr/>
        </p:nvSpPr>
        <p:spPr>
          <a:xfrm>
            <a:off x="7259220" y="4705755"/>
            <a:ext cx="285149" cy="2985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1636459789"/>
      </p:ext>
    </p:extLst>
  </p:cSld>
  <p:clrMapOvr>
    <a:masterClrMapping/>
  </p:clrMapOvr>
  <mc:AlternateContent xmlns:mc="http://schemas.openxmlformats.org/markup-compatibility/2006">
    <mc:Choice xmlns:p14="http://schemas.microsoft.com/office/powerpoint/2010/main" Requires="p14">
      <p:transition spd="slow" p14:dur="2000" advTm="35356"/>
    </mc:Choice>
    <mc:Fallback>
      <p:transition spd="slow" advTm="35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Inserting into a sorted array</a:t>
            </a:r>
            <a:endParaRPr lang="en-CA" dirty="0"/>
          </a:p>
        </p:txBody>
      </p:sp>
      <p:sp>
        <p:nvSpPr>
          <p:cNvPr id="3" name="Content Placeholder 2"/>
          <p:cNvSpPr>
            <a:spLocks noGrp="1"/>
          </p:cNvSpPr>
          <p:nvPr>
            <p:ph idx="1"/>
          </p:nvPr>
        </p:nvSpPr>
        <p:spPr/>
        <p:txBody>
          <a:bodyPr>
            <a:normAutofit lnSpcReduction="10000"/>
          </a:bodyPr>
          <a:lstStyle/>
          <a:p>
            <a:r>
              <a:rPr lang="en-US" dirty="0" smtClean="0"/>
              <a:t>What might be going on here?</a:t>
            </a:r>
            <a:endParaRPr lang="en-US" dirty="0"/>
          </a:p>
          <a:p>
            <a:pPr marL="457200" lvl="1" indent="0">
              <a:buNone/>
            </a:pPr>
            <a:r>
              <a:rPr lang="en-US" sz="1600" dirty="0" smtClean="0">
                <a:latin typeface="Consolas" panose="020B0609020204030204" pitchFamily="49" charset="0"/>
              </a:rPr>
              <a:t>void </a:t>
            </a:r>
            <a:r>
              <a:rPr lang="en-US" sz="1600" dirty="0">
                <a:latin typeface="Consolas" panose="020B0609020204030204" pitchFamily="49" charset="0"/>
              </a:rPr>
              <a:t>insert( double array[],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a:t>
            </a:r>
            <a:r>
              <a:rPr lang="en-US" sz="1600" dirty="0" smtClean="0">
                <a:latin typeface="Consolas" panose="020B0609020204030204" pitchFamily="49" charset="0"/>
              </a:rPr>
              <a:t>capacity ) {</a:t>
            </a:r>
          </a:p>
          <a:p>
            <a:pPr marL="457200" lvl="1" indent="0">
              <a:buNone/>
            </a:pPr>
            <a:r>
              <a:rPr lang="en-US" sz="1600" dirty="0" smtClean="0">
                <a:latin typeface="Consolas" panose="020B0609020204030204" pitchFamily="49" charset="0"/>
              </a:rPr>
              <a:t>    assert( </a:t>
            </a:r>
            <a:r>
              <a:rPr lang="en-US" sz="1600" dirty="0" err="1" smtClean="0">
                <a:latin typeface="Consolas" panose="020B0609020204030204" pitchFamily="49" charset="0"/>
              </a:rPr>
              <a:t>is_sorted</a:t>
            </a:r>
            <a:r>
              <a:rPr lang="en-US" sz="1600" dirty="0" smtClean="0">
                <a:latin typeface="Consolas" panose="020B0609020204030204" pitchFamily="49" charset="0"/>
              </a:rPr>
              <a:t>( array, capacity - 1 ) == (capacity - 1) );</a:t>
            </a:r>
          </a:p>
          <a:p>
            <a:pPr marL="457200" lvl="1" indent="0">
              <a:buNone/>
            </a:pPr>
            <a:endParaRPr lang="en-US" sz="1600" dirty="0" smtClean="0">
              <a:latin typeface="Consolas" panose="020B0609020204030204" pitchFamily="49" charset="0"/>
            </a:endParaRPr>
          </a:p>
          <a:p>
            <a:pPr marL="457200" lvl="1" indent="0">
              <a:buNone/>
            </a:pPr>
            <a:r>
              <a:rPr lang="en-US" sz="1600" dirty="0" smtClean="0">
                <a:latin typeface="Consolas" panose="020B0609020204030204" pitchFamily="49" charset="0"/>
              </a:rPr>
              <a:t>    double value{ array[capacity - 1] };</a:t>
            </a:r>
          </a:p>
          <a:p>
            <a:pPr marL="457200" lvl="1" indent="0">
              <a:buNone/>
            </a:pPr>
            <a:endParaRPr lang="en-US" sz="1600" dirty="0" smtClean="0">
              <a:latin typeface="Consolas" panose="020B0609020204030204" pitchFamily="49" charset="0"/>
            </a:endParaRP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a:t>
            </a:r>
            <a:endParaRPr lang="en-US" sz="1600" dirty="0">
              <a:latin typeface="Consolas" panose="020B0609020204030204" pitchFamily="49" charset="0"/>
            </a:endParaRP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for ( k = capacity - 1; array[k - 1] &gt; value; --k ) {</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array[k] = array[k – 1];</a:t>
            </a:r>
          </a:p>
          <a:p>
            <a:pPr marL="457200" lvl="1" indent="0">
              <a:buNone/>
            </a:pPr>
            <a:r>
              <a:rPr lang="en-US" sz="1600" dirty="0" smtClean="0">
                <a:latin typeface="Consolas" panose="020B0609020204030204" pitchFamily="49" charset="0"/>
              </a:rPr>
              <a:t>    }</a:t>
            </a: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array[k] = value;</a:t>
            </a:r>
          </a:p>
          <a:p>
            <a:pPr marL="457200" lvl="1" indent="0">
              <a:buNone/>
            </a:pPr>
            <a:r>
              <a:rPr lang="en-US" sz="1600" dirty="0">
                <a:latin typeface="Consolas" panose="020B0609020204030204" pitchFamily="49" charset="0"/>
              </a:rPr>
              <a:t>}</a:t>
            </a:r>
            <a:endParaRPr lang="en-US" sz="1600" dirty="0" smtClean="0">
              <a:latin typeface="Consolas" panose="020B0609020204030204" pitchFamily="49" charset="0"/>
            </a:endParaRPr>
          </a:p>
          <a:p>
            <a:pPr marL="457200" lvl="1" indent="0">
              <a:buNone/>
            </a:pPr>
            <a:r>
              <a:rPr lang="en-US" sz="1800" dirty="0">
                <a:latin typeface="Consolas" panose="020B0609020204030204" pitchFamily="49" charset="0"/>
              </a:rPr>
              <a:t> </a:t>
            </a:r>
            <a:r>
              <a:rPr lang="en-US" sz="1800" dirty="0" smtClean="0">
                <a:latin typeface="Consolas" panose="020B0609020204030204" pitchFamily="49" charset="0"/>
              </a:rPr>
              <a:t>     </a:t>
            </a:r>
            <a:endParaRPr lang="en-CA" sz="1800" dirty="0">
              <a:latin typeface="Consolas" panose="020B0609020204030204" pitchFamily="49" charset="0"/>
            </a:endParaRPr>
          </a:p>
          <a:p>
            <a:pPr marL="457200" lvl="1" indent="0">
              <a:buNone/>
            </a:pPr>
            <a:endParaRPr lang="en-CA" sz="1800" dirty="0" smtClean="0">
              <a:latin typeface="Consolas" panose="020B0609020204030204" pitchFamily="49" charset="0"/>
            </a:endParaRPr>
          </a:p>
        </p:txBody>
      </p:sp>
      <p:sp>
        <p:nvSpPr>
          <p:cNvPr id="7" name="TextBox 6"/>
          <p:cNvSpPr txBox="1"/>
          <p:nvPr/>
        </p:nvSpPr>
        <p:spPr>
          <a:xfrm>
            <a:off x="3773138" y="4693817"/>
            <a:ext cx="1670650"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When </a:t>
            </a:r>
            <a:r>
              <a:rPr lang="en-US" dirty="0" smtClean="0">
                <a:solidFill>
                  <a:srgbClr val="0070C0"/>
                </a:solidFill>
                <a:latin typeface="Consolas" panose="020B0609020204030204" pitchFamily="49" charset="0"/>
              </a:rPr>
              <a:t>k == 1</a:t>
            </a:r>
            <a:r>
              <a:rPr lang="en-US" dirty="0" smtClean="0">
                <a:solidFill>
                  <a:srgbClr val="0070C0"/>
                </a:solidFill>
                <a:latin typeface="Georgia" panose="02040502050405020303" pitchFamily="18" charset="0"/>
              </a:rPr>
              <a:t>,</a:t>
            </a:r>
            <a:endParaRPr lang="en-CA" dirty="0">
              <a:solidFill>
                <a:srgbClr val="0070C0"/>
              </a:solidFill>
              <a:latin typeface="Georgia" panose="02040502050405020303" pitchFamily="18" charset="0"/>
            </a:endParaRPr>
          </a:p>
        </p:txBody>
      </p:sp>
      <p:sp>
        <p:nvSpPr>
          <p:cNvPr id="10" name="TextBox 9"/>
          <p:cNvSpPr txBox="1"/>
          <p:nvPr/>
        </p:nvSpPr>
        <p:spPr>
          <a:xfrm>
            <a:off x="4653356" y="5014175"/>
            <a:ext cx="2590774" cy="369332"/>
          </a:xfrm>
          <a:prstGeom prst="rect">
            <a:avLst/>
          </a:prstGeom>
          <a:noFill/>
        </p:spPr>
        <p:txBody>
          <a:bodyPr wrap="none" rtlCol="0">
            <a:spAutoFit/>
          </a:bodyPr>
          <a:lstStyle/>
          <a:p>
            <a:r>
              <a:rPr lang="en-US" dirty="0" smtClean="0">
                <a:solidFill>
                  <a:srgbClr val="0070C0"/>
                </a:solidFill>
                <a:latin typeface="Consolas" panose="020B0609020204030204" pitchFamily="49" charset="0"/>
              </a:rPr>
              <a:t>array[1] = array[0]</a:t>
            </a:r>
            <a:endParaRPr lang="en-CA" dirty="0">
              <a:solidFill>
                <a:srgbClr val="0070C0"/>
              </a:solidFill>
              <a:latin typeface="Georgia" panose="02040502050405020303" pitchFamily="18" charset="0"/>
            </a:endParaRPr>
          </a:p>
        </p:txBody>
      </p:sp>
      <p:sp>
        <p:nvSpPr>
          <p:cNvPr id="11" name="TextBox 10"/>
          <p:cNvSpPr txBox="1"/>
          <p:nvPr/>
        </p:nvSpPr>
        <p:spPr>
          <a:xfrm>
            <a:off x="3766911" y="5424739"/>
            <a:ext cx="1534394"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Now </a:t>
            </a:r>
            <a:r>
              <a:rPr lang="en-US" dirty="0" smtClean="0">
                <a:solidFill>
                  <a:srgbClr val="0070C0"/>
                </a:solidFill>
                <a:latin typeface="Consolas" panose="020B0609020204030204" pitchFamily="49" charset="0"/>
              </a:rPr>
              <a:t>k == 0</a:t>
            </a:r>
            <a:r>
              <a:rPr lang="en-US" dirty="0" smtClean="0">
                <a:solidFill>
                  <a:srgbClr val="0070C0"/>
                </a:solidFill>
                <a:latin typeface="Georgia" panose="02040502050405020303" pitchFamily="18" charset="0"/>
              </a:rPr>
              <a:t>,</a:t>
            </a:r>
            <a:endParaRPr lang="en-CA" dirty="0">
              <a:solidFill>
                <a:srgbClr val="0070C0"/>
              </a:solidFill>
              <a:latin typeface="Georgia" panose="02040502050405020303" pitchFamily="18" charset="0"/>
            </a:endParaRPr>
          </a:p>
        </p:txBody>
      </p:sp>
      <p:sp>
        <p:nvSpPr>
          <p:cNvPr id="12" name="TextBox 11"/>
          <p:cNvSpPr txBox="1"/>
          <p:nvPr/>
        </p:nvSpPr>
        <p:spPr>
          <a:xfrm>
            <a:off x="5324557" y="4693817"/>
            <a:ext cx="2210862" cy="369332"/>
          </a:xfrm>
          <a:prstGeom prst="rect">
            <a:avLst/>
          </a:prstGeom>
          <a:noFill/>
        </p:spPr>
        <p:txBody>
          <a:bodyPr wrap="none" rtlCol="0">
            <a:spAutoFit/>
          </a:bodyPr>
          <a:lstStyle/>
          <a:p>
            <a:r>
              <a:rPr lang="en-US" dirty="0" smtClean="0">
                <a:solidFill>
                  <a:srgbClr val="0070C0"/>
                </a:solidFill>
                <a:latin typeface="Consolas" panose="020B0609020204030204" pitchFamily="49" charset="0"/>
              </a:rPr>
              <a:t>array[0] &gt; value</a:t>
            </a:r>
            <a:endParaRPr lang="en-CA" dirty="0">
              <a:solidFill>
                <a:srgbClr val="0070C0"/>
              </a:solidFill>
              <a:latin typeface="Georgia" panose="02040502050405020303" pitchFamily="18" charset="0"/>
            </a:endParaRPr>
          </a:p>
        </p:txBody>
      </p:sp>
      <p:sp>
        <p:nvSpPr>
          <p:cNvPr id="13" name="TextBox 12"/>
          <p:cNvSpPr txBox="1"/>
          <p:nvPr/>
        </p:nvSpPr>
        <p:spPr>
          <a:xfrm>
            <a:off x="5159703" y="5424739"/>
            <a:ext cx="2717411" cy="369332"/>
          </a:xfrm>
          <a:prstGeom prst="rect">
            <a:avLst/>
          </a:prstGeom>
          <a:noFill/>
        </p:spPr>
        <p:txBody>
          <a:bodyPr wrap="none" rtlCol="0">
            <a:spAutoFit/>
          </a:bodyPr>
          <a:lstStyle/>
          <a:p>
            <a:r>
              <a:rPr lang="en-US" dirty="0" smtClean="0">
                <a:solidFill>
                  <a:srgbClr val="0070C0"/>
                </a:solidFill>
                <a:latin typeface="Consolas" panose="020B0609020204030204" pitchFamily="49" charset="0"/>
              </a:rPr>
              <a:t>array[0 - 1] &gt; value</a:t>
            </a:r>
            <a:endParaRPr lang="en-CA" dirty="0">
              <a:solidFill>
                <a:srgbClr val="0070C0"/>
              </a:solidFill>
              <a:latin typeface="Georgia" panose="02040502050405020303" pitchFamily="18" charset="0"/>
            </a:endParaRPr>
          </a:p>
        </p:txBody>
      </p:sp>
      <p:sp>
        <p:nvSpPr>
          <p:cNvPr id="14" name="TextBox 13"/>
          <p:cNvSpPr txBox="1"/>
          <p:nvPr/>
        </p:nvSpPr>
        <p:spPr>
          <a:xfrm>
            <a:off x="4312260" y="5894393"/>
            <a:ext cx="4235455"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Thus, we should stop looping if </a:t>
            </a:r>
            <a:r>
              <a:rPr lang="en-US" dirty="0" smtClean="0">
                <a:solidFill>
                  <a:srgbClr val="0070C0"/>
                </a:solidFill>
                <a:latin typeface="Consolas" panose="020B0609020204030204" pitchFamily="49" charset="0"/>
              </a:rPr>
              <a:t>k == 0</a:t>
            </a:r>
            <a:endParaRPr lang="en-CA" dirty="0">
              <a:solidFill>
                <a:srgbClr val="0070C0"/>
              </a:solidFill>
              <a:latin typeface="Georgia" panose="02040502050405020303"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237763341"/>
      </p:ext>
    </p:extLst>
  </p:cSld>
  <p:clrMapOvr>
    <a:masterClrMapping/>
  </p:clrMapOvr>
  <mc:AlternateContent xmlns:mc="http://schemas.openxmlformats.org/markup-compatibility/2006">
    <mc:Choice xmlns:p14="http://schemas.microsoft.com/office/powerpoint/2010/main" Requires="p14">
      <p:transition spd="slow" p14:dur="2000" advTm="88307"/>
    </mc:Choice>
    <mc:Fallback>
      <p:transition spd="slow" advTm="88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7" grpId="0"/>
      <p:bldP spid="10" grpId="0"/>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Inserting into a sorted array</a:t>
            </a:r>
            <a:endParaRPr lang="en-CA" dirty="0"/>
          </a:p>
        </p:txBody>
      </p:sp>
      <p:sp>
        <p:nvSpPr>
          <p:cNvPr id="3" name="Content Placeholder 2"/>
          <p:cNvSpPr>
            <a:spLocks noGrp="1"/>
          </p:cNvSpPr>
          <p:nvPr>
            <p:ph idx="1"/>
          </p:nvPr>
        </p:nvSpPr>
        <p:spPr>
          <a:xfrm>
            <a:off x="457200" y="1600200"/>
            <a:ext cx="8470900" cy="4525963"/>
          </a:xfrm>
        </p:spPr>
        <p:txBody>
          <a:bodyPr>
            <a:normAutofit lnSpcReduction="10000"/>
          </a:bodyPr>
          <a:lstStyle/>
          <a:p>
            <a:r>
              <a:rPr lang="en-US" dirty="0" smtClean="0"/>
              <a:t>If we are to halt if </a:t>
            </a:r>
            <a:r>
              <a:rPr lang="en-US" dirty="0" smtClean="0">
                <a:latin typeface="Consolas" panose="020B0609020204030204" pitchFamily="49" charset="0"/>
              </a:rPr>
              <a:t>k == 0</a:t>
            </a:r>
            <a:r>
              <a:rPr lang="en-US" dirty="0" smtClean="0"/>
              <a:t>, we keep iterating the for loop if </a:t>
            </a:r>
            <a:r>
              <a:rPr lang="en-US" dirty="0" smtClean="0">
                <a:latin typeface="Consolas" panose="020B0609020204030204" pitchFamily="49" charset="0"/>
              </a:rPr>
              <a:t>k &gt; 0 </a:t>
            </a:r>
            <a:endParaRPr lang="en-US" dirty="0">
              <a:latin typeface="Consolas" panose="020B0609020204030204" pitchFamily="49" charset="0"/>
            </a:endParaRPr>
          </a:p>
          <a:p>
            <a:pPr marL="457200" lvl="1" indent="0">
              <a:buNone/>
            </a:pPr>
            <a:r>
              <a:rPr lang="en-US" sz="1600" dirty="0" smtClean="0">
                <a:latin typeface="Consolas" panose="020B0609020204030204" pitchFamily="49" charset="0"/>
              </a:rPr>
              <a:t>void </a:t>
            </a:r>
            <a:r>
              <a:rPr lang="en-US" sz="1600" dirty="0">
                <a:latin typeface="Consolas" panose="020B0609020204030204" pitchFamily="49" charset="0"/>
              </a:rPr>
              <a:t>insert( double array[],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a:t>
            </a:r>
            <a:r>
              <a:rPr lang="en-US" sz="1600" dirty="0" smtClean="0">
                <a:latin typeface="Consolas" panose="020B0609020204030204" pitchFamily="49" charset="0"/>
              </a:rPr>
              <a:t>capacity ) {</a:t>
            </a:r>
          </a:p>
          <a:p>
            <a:pPr marL="457200" lvl="1" indent="0">
              <a:buNone/>
            </a:pPr>
            <a:r>
              <a:rPr lang="en-US" sz="1600" dirty="0" smtClean="0">
                <a:latin typeface="Consolas" panose="020B0609020204030204" pitchFamily="49" charset="0"/>
              </a:rPr>
              <a:t>    assert( </a:t>
            </a:r>
            <a:r>
              <a:rPr lang="en-US" sz="1600" dirty="0" err="1" smtClean="0">
                <a:latin typeface="Consolas" panose="020B0609020204030204" pitchFamily="49" charset="0"/>
              </a:rPr>
              <a:t>is_sorted</a:t>
            </a:r>
            <a:r>
              <a:rPr lang="en-US" sz="1600" dirty="0" smtClean="0">
                <a:latin typeface="Consolas" panose="020B0609020204030204" pitchFamily="49" charset="0"/>
              </a:rPr>
              <a:t>( array, capacity - 1 ) == (capacity - 1) );</a:t>
            </a:r>
          </a:p>
          <a:p>
            <a:pPr marL="457200" lvl="1" indent="0">
              <a:buNone/>
            </a:pPr>
            <a:endParaRPr lang="en-US" sz="1600" dirty="0" smtClean="0">
              <a:latin typeface="Consolas" panose="020B0609020204030204" pitchFamily="49" charset="0"/>
            </a:endParaRPr>
          </a:p>
          <a:p>
            <a:pPr marL="457200" lvl="1" indent="0">
              <a:buNone/>
            </a:pPr>
            <a:r>
              <a:rPr lang="en-US" sz="1600" dirty="0" smtClean="0">
                <a:latin typeface="Consolas" panose="020B0609020204030204" pitchFamily="49" charset="0"/>
              </a:rPr>
              <a:t>    double value{ array[capacity - 1] };</a:t>
            </a:r>
          </a:p>
          <a:p>
            <a:pPr marL="457200" lvl="1" indent="0">
              <a:buNone/>
            </a:pPr>
            <a:endParaRPr lang="en-US" sz="1600" dirty="0" smtClean="0">
              <a:latin typeface="Consolas" panose="020B0609020204030204" pitchFamily="49" charset="0"/>
            </a:endParaRP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a:t>
            </a:r>
            <a:endParaRPr lang="en-US" sz="1600" dirty="0">
              <a:latin typeface="Consolas" panose="020B0609020204030204" pitchFamily="49" charset="0"/>
            </a:endParaRP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for ( k = capacity - 1; </a:t>
            </a:r>
            <a:r>
              <a:rPr lang="en-US" sz="1600" dirty="0" smtClean="0">
                <a:solidFill>
                  <a:srgbClr val="FF0000"/>
                </a:solidFill>
                <a:latin typeface="Consolas" panose="020B0609020204030204" pitchFamily="49" charset="0"/>
              </a:rPr>
              <a:t>(k &gt; 0) &amp;&amp; (</a:t>
            </a:r>
            <a:r>
              <a:rPr lang="en-US" sz="1600" dirty="0" smtClean="0">
                <a:latin typeface="Consolas" panose="020B0609020204030204" pitchFamily="49" charset="0"/>
              </a:rPr>
              <a:t>array[k - 1] &gt; value</a:t>
            </a:r>
            <a:r>
              <a:rPr lang="en-US" sz="1600" dirty="0" smtClean="0">
                <a:solidFill>
                  <a:srgbClr val="FF0000"/>
                </a:solidFill>
                <a:latin typeface="Consolas" panose="020B0609020204030204" pitchFamily="49" charset="0"/>
              </a:rPr>
              <a:t>)</a:t>
            </a:r>
            <a:r>
              <a:rPr lang="en-US" sz="1600" dirty="0" smtClean="0">
                <a:latin typeface="Consolas" panose="020B0609020204030204" pitchFamily="49" charset="0"/>
              </a:rPr>
              <a:t>; --k ) {</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array[k] = array[k – 1];</a:t>
            </a:r>
          </a:p>
          <a:p>
            <a:pPr marL="457200" lvl="1" indent="0">
              <a:buNone/>
            </a:pPr>
            <a:r>
              <a:rPr lang="en-US" sz="1600" dirty="0" smtClean="0">
                <a:latin typeface="Consolas" panose="020B0609020204030204" pitchFamily="49" charset="0"/>
              </a:rPr>
              <a:t>    }</a:t>
            </a: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array[k] = value;</a:t>
            </a:r>
          </a:p>
          <a:p>
            <a:pPr marL="457200" lvl="1" indent="0">
              <a:buNone/>
            </a:pPr>
            <a:r>
              <a:rPr lang="en-US" sz="1600" dirty="0">
                <a:latin typeface="Consolas" panose="020B0609020204030204" pitchFamily="49" charset="0"/>
              </a:rPr>
              <a:t>}</a:t>
            </a:r>
            <a:endParaRPr lang="en-US" sz="1600" dirty="0" smtClean="0">
              <a:latin typeface="Consolas" panose="020B0609020204030204" pitchFamily="49" charset="0"/>
            </a:endParaRPr>
          </a:p>
          <a:p>
            <a:pPr marL="457200" lvl="1" indent="0">
              <a:buNone/>
            </a:pPr>
            <a:r>
              <a:rPr lang="en-US" sz="1800" dirty="0">
                <a:latin typeface="Consolas" panose="020B0609020204030204" pitchFamily="49" charset="0"/>
              </a:rPr>
              <a:t> </a:t>
            </a:r>
            <a:r>
              <a:rPr lang="en-US" sz="1800" dirty="0" smtClean="0">
                <a:latin typeface="Consolas" panose="020B0609020204030204" pitchFamily="49" charset="0"/>
              </a:rPr>
              <a:t>     </a:t>
            </a:r>
            <a:endParaRPr lang="en-CA" sz="1800" dirty="0">
              <a:latin typeface="Consolas" panose="020B0609020204030204" pitchFamily="49" charset="0"/>
            </a:endParaRPr>
          </a:p>
          <a:p>
            <a:pPr marL="457200" lvl="1" indent="0">
              <a:buNone/>
            </a:pPr>
            <a:endParaRPr lang="en-CA" sz="1800" dirty="0" smtClean="0">
              <a:latin typeface="Consolas" panose="020B0609020204030204" pitchFamily="49" charset="0"/>
            </a:endParaRPr>
          </a:p>
        </p:txBody>
      </p:sp>
      <p:sp>
        <p:nvSpPr>
          <p:cNvPr id="14" name="Rounded Rectangle 13"/>
          <p:cNvSpPr/>
          <p:nvPr/>
        </p:nvSpPr>
        <p:spPr>
          <a:xfrm>
            <a:off x="4058817" y="3800686"/>
            <a:ext cx="928965" cy="2985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1477808" y="5236210"/>
            <a:ext cx="5872120"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We rely on short-circuit evaluation of logical operators:</a:t>
            </a:r>
          </a:p>
        </p:txBody>
      </p:sp>
      <p:sp>
        <p:nvSpPr>
          <p:cNvPr id="5" name="Rectangle 4"/>
          <p:cNvSpPr/>
          <p:nvPr/>
        </p:nvSpPr>
        <p:spPr>
          <a:xfrm>
            <a:off x="1866123" y="5549556"/>
            <a:ext cx="6708710" cy="923330"/>
          </a:xfrm>
          <a:prstGeom prst="rect">
            <a:avLst/>
          </a:prstGeom>
        </p:spPr>
        <p:txBody>
          <a:bodyPr wrap="square">
            <a:spAutoFit/>
          </a:bodyPr>
          <a:lstStyle/>
          <a:p>
            <a:r>
              <a:rPr lang="en-US" dirty="0" smtClean="0">
                <a:solidFill>
                  <a:srgbClr val="0070C0"/>
                </a:solidFill>
                <a:latin typeface="Georgia" panose="02040502050405020303" pitchFamily="18" charset="0"/>
              </a:rPr>
              <a:t>Given </a:t>
            </a:r>
            <a:r>
              <a:rPr lang="en-US" i="1" dirty="0" smtClean="0">
                <a:solidFill>
                  <a:srgbClr val="0070C0"/>
                </a:solidFill>
                <a:latin typeface="Consolas" panose="020B0609020204030204" pitchFamily="49" charset="0"/>
              </a:rPr>
              <a:t>condition-1</a:t>
            </a:r>
            <a:r>
              <a:rPr lang="en-US" dirty="0" smtClean="0">
                <a:solidFill>
                  <a:srgbClr val="0070C0"/>
                </a:solidFill>
                <a:latin typeface="Consolas" panose="020B0609020204030204" pitchFamily="49" charset="0"/>
              </a:rPr>
              <a:t> &amp;&amp; </a:t>
            </a:r>
            <a:r>
              <a:rPr lang="en-US" i="1" dirty="0" smtClean="0">
                <a:solidFill>
                  <a:srgbClr val="0070C0"/>
                </a:solidFill>
                <a:latin typeface="Consolas" panose="020B0609020204030204" pitchFamily="49" charset="0"/>
              </a:rPr>
              <a:t>condition-2</a:t>
            </a:r>
            <a:r>
              <a:rPr lang="en-US" dirty="0" smtClean="0">
                <a:solidFill>
                  <a:srgbClr val="0070C0"/>
                </a:solidFill>
                <a:latin typeface="Georgia" panose="02040502050405020303" pitchFamily="18" charset="0"/>
              </a:rPr>
              <a:t>,</a:t>
            </a:r>
          </a:p>
          <a:p>
            <a:r>
              <a:rPr lang="en-US" dirty="0" smtClean="0">
                <a:solidFill>
                  <a:srgbClr val="0070C0"/>
                </a:solidFill>
                <a:latin typeface="Georgia" panose="02040502050405020303" pitchFamily="18" charset="0"/>
              </a:rPr>
              <a:t>        if </a:t>
            </a:r>
            <a:r>
              <a:rPr lang="en-US" i="1" dirty="0" smtClean="0">
                <a:solidFill>
                  <a:srgbClr val="0070C0"/>
                </a:solidFill>
                <a:latin typeface="Consolas" panose="020B0609020204030204" pitchFamily="49" charset="0"/>
              </a:rPr>
              <a:t>condition-1</a:t>
            </a:r>
            <a:r>
              <a:rPr lang="en-US" dirty="0" smtClean="0">
                <a:solidFill>
                  <a:srgbClr val="0070C0"/>
                </a:solidFill>
                <a:latin typeface="Georgia" panose="02040502050405020303" pitchFamily="18" charset="0"/>
              </a:rPr>
              <a:t> evaluates to </a:t>
            </a:r>
            <a:r>
              <a:rPr lang="en-US" dirty="0" smtClean="0">
                <a:solidFill>
                  <a:srgbClr val="0070C0"/>
                </a:solidFill>
                <a:latin typeface="Consolas" panose="020B0609020204030204" pitchFamily="49" charset="0"/>
              </a:rPr>
              <a:t>false</a:t>
            </a:r>
            <a:r>
              <a:rPr lang="en-US" dirty="0" smtClean="0">
                <a:solidFill>
                  <a:srgbClr val="0070C0"/>
                </a:solidFill>
                <a:latin typeface="Georgia" panose="02040502050405020303" pitchFamily="18" charset="0"/>
              </a:rPr>
              <a:t>,</a:t>
            </a:r>
          </a:p>
          <a:p>
            <a:r>
              <a:rPr lang="en-US" dirty="0" smtClean="0">
                <a:solidFill>
                  <a:srgbClr val="0070C0"/>
                </a:solidFill>
                <a:latin typeface="Georgia" panose="02040502050405020303" pitchFamily="18" charset="0"/>
              </a:rPr>
              <a:t>               second condition is not even tested</a:t>
            </a:r>
            <a:endParaRPr lang="en-CA" dirty="0">
              <a:solidFill>
                <a:srgbClr val="0070C0"/>
              </a:solidFill>
              <a:latin typeface="Consolas" panose="020B0609020204030204" pitchFamily="49" charset="0"/>
            </a:endParaRPr>
          </a:p>
        </p:txBody>
      </p:sp>
      <p:sp>
        <p:nvSpPr>
          <p:cNvPr id="6" name="Rectangle 5"/>
          <p:cNvSpPr/>
          <p:nvPr/>
        </p:nvSpPr>
        <p:spPr>
          <a:xfrm>
            <a:off x="1920850" y="6418069"/>
            <a:ext cx="4060727" cy="369332"/>
          </a:xfrm>
          <a:prstGeom prst="rect">
            <a:avLst/>
          </a:prstGeom>
        </p:spPr>
        <p:txBody>
          <a:bodyPr wrap="none">
            <a:spAutoFit/>
          </a:bodyPr>
          <a:lstStyle/>
          <a:p>
            <a:r>
              <a:rPr lang="en-US" dirty="0" smtClean="0">
                <a:solidFill>
                  <a:srgbClr val="0070C0"/>
                </a:solidFill>
                <a:latin typeface="Georgia" panose="02040502050405020303" pitchFamily="18" charset="0"/>
              </a:rPr>
              <a:t>Recall:  </a:t>
            </a:r>
            <a:r>
              <a:rPr lang="en-US" dirty="0">
                <a:solidFill>
                  <a:srgbClr val="0070C0"/>
                </a:solidFill>
                <a:latin typeface="Consolas" panose="020B0609020204030204" pitchFamily="49" charset="0"/>
              </a:rPr>
              <a:t>false &amp;&amp; </a:t>
            </a:r>
            <a:r>
              <a:rPr lang="en-US" i="1" dirty="0" smtClean="0">
                <a:solidFill>
                  <a:srgbClr val="0070C0"/>
                </a:solidFill>
                <a:latin typeface="Consolas" panose="020B0609020204030204" pitchFamily="49" charset="0"/>
              </a:rPr>
              <a:t>anything</a:t>
            </a:r>
            <a:r>
              <a:rPr lang="en-US" dirty="0">
                <a:solidFill>
                  <a:srgbClr val="0070C0"/>
                </a:solidFill>
                <a:latin typeface="Georgia" panose="02040502050405020303" pitchFamily="18" charset="0"/>
              </a:rPr>
              <a:t> </a:t>
            </a:r>
            <a:r>
              <a:rPr lang="en-US" dirty="0" smtClean="0">
                <a:solidFill>
                  <a:srgbClr val="0070C0"/>
                </a:solidFill>
                <a:latin typeface="Georgia" panose="02040502050405020303" pitchFamily="18" charset="0"/>
              </a:rPr>
              <a:t>is </a:t>
            </a:r>
            <a:r>
              <a:rPr lang="en-US" dirty="0" smtClean="0">
                <a:solidFill>
                  <a:srgbClr val="0070C0"/>
                </a:solidFill>
                <a:latin typeface="Consolas" panose="020B0609020204030204" pitchFamily="49" charset="0"/>
              </a:rPr>
              <a:t>false</a:t>
            </a:r>
            <a:endParaRPr lang="en-CA" dirty="0">
              <a:solidFill>
                <a:srgbClr val="0070C0"/>
              </a:solidFill>
              <a:latin typeface="Consolas" panose="020B0609020204030204" pitchFamily="49" charset="0"/>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4170232723"/>
      </p:ext>
    </p:extLst>
  </p:cSld>
  <p:clrMapOvr>
    <a:masterClrMapping/>
  </p:clrMapOvr>
  <mc:AlternateContent xmlns:mc="http://schemas.openxmlformats.org/markup-compatibility/2006">
    <mc:Choice xmlns:p14="http://schemas.microsoft.com/office/powerpoint/2010/main" Requires="p14">
      <p:transition spd="slow" p14:dur="2000" advTm="84642"/>
    </mc:Choice>
    <mc:Fallback>
      <p:transition spd="slow" advTm="84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14" grpId="0" animBg="1"/>
      <p:bldP spid="15"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Insertion sort</a:t>
            </a:r>
            <a:endParaRPr lang="en-CA" dirty="0"/>
          </a:p>
        </p:txBody>
      </p:sp>
      <p:sp>
        <p:nvSpPr>
          <p:cNvPr id="3" name="Content Placeholder 2"/>
          <p:cNvSpPr>
            <a:spLocks noGrp="1"/>
          </p:cNvSpPr>
          <p:nvPr>
            <p:ph idx="1"/>
          </p:nvPr>
        </p:nvSpPr>
        <p:spPr/>
        <p:txBody>
          <a:bodyPr/>
          <a:lstStyle/>
          <a:p>
            <a:r>
              <a:rPr lang="en-US" dirty="0" smtClean="0"/>
              <a:t>We will now use this function in our implementation of the insertion sort algorithm…</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4126999367"/>
      </p:ext>
    </p:extLst>
  </p:cSld>
  <p:clrMapOvr>
    <a:masterClrMapping/>
  </p:clrMapOvr>
  <mc:AlternateContent xmlns:mc="http://schemas.openxmlformats.org/markup-compatibility/2006">
    <mc:Choice xmlns:p14="http://schemas.microsoft.com/office/powerpoint/2010/main" Requires="p14">
      <p:transition spd="slow" p14:dur="2000" advTm="17289"/>
    </mc:Choice>
    <mc:Fallback>
      <p:transition spd="slow" advTm="17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Sorting</a:t>
            </a:r>
            <a:endParaRPr lang="en-CA" dirty="0"/>
          </a:p>
        </p:txBody>
      </p:sp>
      <p:sp>
        <p:nvSpPr>
          <p:cNvPr id="3" name="Content Placeholder 2"/>
          <p:cNvSpPr>
            <a:spLocks noGrp="1"/>
          </p:cNvSpPr>
          <p:nvPr>
            <p:ph idx="1"/>
          </p:nvPr>
        </p:nvSpPr>
        <p:spPr/>
        <p:txBody>
          <a:bodyPr>
            <a:normAutofit lnSpcReduction="10000"/>
          </a:bodyPr>
          <a:lstStyle/>
          <a:p>
            <a:r>
              <a:rPr lang="en-US" dirty="0" smtClean="0"/>
              <a:t>How can we use this function to sort an array of a given capacity?</a:t>
            </a:r>
            <a:endParaRPr lang="en-US" dirty="0" smtClean="0"/>
          </a:p>
          <a:p>
            <a:pPr marL="0" indent="0">
              <a:buNone/>
            </a:pPr>
            <a:r>
              <a:rPr lang="en-US" sz="1800" dirty="0" smtClean="0">
                <a:latin typeface="Consolas" panose="020B0609020204030204" pitchFamily="49" charset="0"/>
              </a:rPr>
              <a:t>    </a:t>
            </a:r>
            <a:endParaRPr lang="en-US" sz="1800" dirty="0">
              <a:latin typeface="Consolas" panose="020B0609020204030204" pitchFamily="49" charset="0"/>
            </a:endParaRPr>
          </a:p>
          <a:p>
            <a:pPr marL="0" indent="0">
              <a:buNone/>
            </a:pPr>
            <a:endParaRPr lang="en-US" sz="1800" dirty="0" smtClean="0">
              <a:latin typeface="Consolas" panose="020B0609020204030204" pitchFamily="49"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51155346"/>
              </p:ext>
            </p:extLst>
          </p:nvPr>
        </p:nvGraphicFramePr>
        <p:xfrm>
          <a:off x="961036" y="2105067"/>
          <a:ext cx="5666820" cy="579120"/>
        </p:xfrm>
        <a:graphic>
          <a:graphicData uri="http://schemas.openxmlformats.org/drawingml/2006/table">
            <a:tbl>
              <a:tblPr firstRow="1" bandRow="1">
                <a:tableStyleId>{2D5ABB26-0587-4C30-8999-92F81FD0307C}</a:tableStyleId>
              </a:tblPr>
              <a:tblGrid>
                <a:gridCol w="566682"/>
                <a:gridCol w="566682"/>
                <a:gridCol w="566682"/>
                <a:gridCol w="566682"/>
                <a:gridCol w="566682"/>
                <a:gridCol w="566682"/>
                <a:gridCol w="566682"/>
                <a:gridCol w="566682"/>
                <a:gridCol w="566682"/>
                <a:gridCol w="566682"/>
              </a:tblGrid>
              <a:tr h="155781">
                <a:tc>
                  <a:txBody>
                    <a:bodyPr/>
                    <a:lstStyle/>
                    <a:p>
                      <a:pPr algn="l"/>
                      <a:r>
                        <a:rPr lang="en-US" sz="1400" dirty="0" smtClean="0">
                          <a:latin typeface="Consolas" panose="020B0609020204030204" pitchFamily="49" charset="0"/>
                        </a:rPr>
                        <a:t> 0</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1</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2</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3</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4</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5</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6</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7</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8</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9</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5781">
                <a:tc>
                  <a:txBody>
                    <a:bodyPr/>
                    <a:lstStyle/>
                    <a:p>
                      <a:pPr algn="ctr"/>
                      <a:r>
                        <a:rPr lang="en-US" dirty="0" smtClean="0">
                          <a:latin typeface="Consolas" panose="020B0609020204030204" pitchFamily="49" charset="0"/>
                        </a:rPr>
                        <a:t>-16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-35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9</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-8</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30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Rounded Rectangle 6"/>
          <p:cNvSpPr/>
          <p:nvPr/>
        </p:nvSpPr>
        <p:spPr>
          <a:xfrm>
            <a:off x="886393" y="2280054"/>
            <a:ext cx="674168" cy="4410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8" name="Table 7"/>
          <p:cNvGraphicFramePr>
            <a:graphicFrameLocks noGrp="1"/>
          </p:cNvGraphicFramePr>
          <p:nvPr>
            <p:extLst>
              <p:ext uri="{D42A27DB-BD31-4B8C-83A1-F6EECF244321}">
                <p14:modId xmlns:p14="http://schemas.microsoft.com/office/powerpoint/2010/main" val="1895819698"/>
              </p:ext>
            </p:extLst>
          </p:nvPr>
        </p:nvGraphicFramePr>
        <p:xfrm>
          <a:off x="964140" y="2957292"/>
          <a:ext cx="5666820" cy="579120"/>
        </p:xfrm>
        <a:graphic>
          <a:graphicData uri="http://schemas.openxmlformats.org/drawingml/2006/table">
            <a:tbl>
              <a:tblPr firstRow="1" bandRow="1">
                <a:tableStyleId>{2D5ABB26-0587-4C30-8999-92F81FD0307C}</a:tableStyleId>
              </a:tblPr>
              <a:tblGrid>
                <a:gridCol w="566682"/>
                <a:gridCol w="566682"/>
                <a:gridCol w="566682"/>
                <a:gridCol w="566682"/>
                <a:gridCol w="566682"/>
                <a:gridCol w="566682"/>
                <a:gridCol w="566682"/>
                <a:gridCol w="566682"/>
                <a:gridCol w="566682"/>
                <a:gridCol w="566682"/>
              </a:tblGrid>
              <a:tr h="155781">
                <a:tc>
                  <a:txBody>
                    <a:bodyPr/>
                    <a:lstStyle/>
                    <a:p>
                      <a:pPr algn="l"/>
                      <a:r>
                        <a:rPr lang="en-US" sz="1400" dirty="0" smtClean="0">
                          <a:latin typeface="Consolas" panose="020B0609020204030204" pitchFamily="49" charset="0"/>
                        </a:rPr>
                        <a:t> 0</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1</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2</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3</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4</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5</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6</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7</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8</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9</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5781">
                <a:tc>
                  <a:txBody>
                    <a:bodyPr/>
                    <a:lstStyle/>
                    <a:p>
                      <a:pPr algn="ctr"/>
                      <a:r>
                        <a:rPr lang="en-US" dirty="0" smtClean="0">
                          <a:latin typeface="Consolas" panose="020B0609020204030204" pitchFamily="49" charset="0"/>
                        </a:rPr>
                        <a:t>-16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-35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9</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-8</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30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Rounded Rectangle 8"/>
          <p:cNvSpPr/>
          <p:nvPr/>
        </p:nvSpPr>
        <p:spPr>
          <a:xfrm>
            <a:off x="908158" y="3132279"/>
            <a:ext cx="1207232" cy="4410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0" name="Table 9"/>
          <p:cNvGraphicFramePr>
            <a:graphicFrameLocks noGrp="1"/>
          </p:cNvGraphicFramePr>
          <p:nvPr>
            <p:extLst>
              <p:ext uri="{D42A27DB-BD31-4B8C-83A1-F6EECF244321}">
                <p14:modId xmlns:p14="http://schemas.microsoft.com/office/powerpoint/2010/main" val="728385751"/>
              </p:ext>
            </p:extLst>
          </p:nvPr>
        </p:nvGraphicFramePr>
        <p:xfrm>
          <a:off x="967244" y="3809517"/>
          <a:ext cx="5666820" cy="579120"/>
        </p:xfrm>
        <a:graphic>
          <a:graphicData uri="http://schemas.openxmlformats.org/drawingml/2006/table">
            <a:tbl>
              <a:tblPr firstRow="1" bandRow="1">
                <a:tableStyleId>{2D5ABB26-0587-4C30-8999-92F81FD0307C}</a:tableStyleId>
              </a:tblPr>
              <a:tblGrid>
                <a:gridCol w="566682"/>
                <a:gridCol w="566682"/>
                <a:gridCol w="566682"/>
                <a:gridCol w="566682"/>
                <a:gridCol w="566682"/>
                <a:gridCol w="566682"/>
                <a:gridCol w="566682"/>
                <a:gridCol w="566682"/>
                <a:gridCol w="566682"/>
                <a:gridCol w="566682"/>
              </a:tblGrid>
              <a:tr h="155781">
                <a:tc>
                  <a:txBody>
                    <a:bodyPr/>
                    <a:lstStyle/>
                    <a:p>
                      <a:pPr algn="l"/>
                      <a:r>
                        <a:rPr lang="en-US" sz="1400" dirty="0" smtClean="0">
                          <a:latin typeface="Consolas" panose="020B0609020204030204" pitchFamily="49" charset="0"/>
                        </a:rPr>
                        <a:t> 0</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1</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2</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3</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4</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5</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6</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7</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8</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9</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5781">
                <a:tc>
                  <a:txBody>
                    <a:bodyPr/>
                    <a:lstStyle/>
                    <a:p>
                      <a:pPr algn="ctr"/>
                      <a:r>
                        <a:rPr lang="en-US" dirty="0" smtClean="0">
                          <a:latin typeface="Consolas" panose="020B0609020204030204" pitchFamily="49" charset="0"/>
                        </a:rPr>
                        <a:t>-35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9</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-8</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30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Rounded Rectangle 10"/>
          <p:cNvSpPr/>
          <p:nvPr/>
        </p:nvSpPr>
        <p:spPr>
          <a:xfrm>
            <a:off x="911262" y="3984504"/>
            <a:ext cx="1782115" cy="4410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2" name="Table 11"/>
          <p:cNvGraphicFramePr>
            <a:graphicFrameLocks noGrp="1"/>
          </p:cNvGraphicFramePr>
          <p:nvPr>
            <p:extLst>
              <p:ext uri="{D42A27DB-BD31-4B8C-83A1-F6EECF244321}">
                <p14:modId xmlns:p14="http://schemas.microsoft.com/office/powerpoint/2010/main" val="4029411294"/>
              </p:ext>
            </p:extLst>
          </p:nvPr>
        </p:nvGraphicFramePr>
        <p:xfrm>
          <a:off x="970348" y="4661742"/>
          <a:ext cx="5666820" cy="579120"/>
        </p:xfrm>
        <a:graphic>
          <a:graphicData uri="http://schemas.openxmlformats.org/drawingml/2006/table">
            <a:tbl>
              <a:tblPr firstRow="1" bandRow="1">
                <a:tableStyleId>{2D5ABB26-0587-4C30-8999-92F81FD0307C}</a:tableStyleId>
              </a:tblPr>
              <a:tblGrid>
                <a:gridCol w="566682"/>
                <a:gridCol w="566682"/>
                <a:gridCol w="566682"/>
                <a:gridCol w="566682"/>
                <a:gridCol w="566682"/>
                <a:gridCol w="566682"/>
                <a:gridCol w="566682"/>
                <a:gridCol w="566682"/>
                <a:gridCol w="566682"/>
                <a:gridCol w="566682"/>
              </a:tblGrid>
              <a:tr h="155781">
                <a:tc>
                  <a:txBody>
                    <a:bodyPr/>
                    <a:lstStyle/>
                    <a:p>
                      <a:pPr algn="l"/>
                      <a:r>
                        <a:rPr lang="en-US" sz="1400" dirty="0" smtClean="0">
                          <a:latin typeface="Consolas" panose="020B0609020204030204" pitchFamily="49" charset="0"/>
                        </a:rPr>
                        <a:t> 0</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1</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2</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3</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4</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5</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6</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7</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8</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9</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5781">
                <a:tc>
                  <a:txBody>
                    <a:bodyPr/>
                    <a:lstStyle/>
                    <a:p>
                      <a:pPr algn="ctr"/>
                      <a:r>
                        <a:rPr lang="en-US" dirty="0" smtClean="0">
                          <a:latin typeface="Consolas" panose="020B0609020204030204" pitchFamily="49" charset="0"/>
                        </a:rPr>
                        <a:t>-35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9</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-8</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30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3" name="Rounded Rectangle 12"/>
          <p:cNvSpPr/>
          <p:nvPr/>
        </p:nvSpPr>
        <p:spPr>
          <a:xfrm>
            <a:off x="914367" y="4836729"/>
            <a:ext cx="2351764" cy="4410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4" name="Table 13"/>
          <p:cNvGraphicFramePr>
            <a:graphicFrameLocks noGrp="1"/>
          </p:cNvGraphicFramePr>
          <p:nvPr>
            <p:extLst>
              <p:ext uri="{D42A27DB-BD31-4B8C-83A1-F6EECF244321}">
                <p14:modId xmlns:p14="http://schemas.microsoft.com/office/powerpoint/2010/main" val="2336780615"/>
              </p:ext>
            </p:extLst>
          </p:nvPr>
        </p:nvGraphicFramePr>
        <p:xfrm>
          <a:off x="973452" y="5513967"/>
          <a:ext cx="5666820" cy="579120"/>
        </p:xfrm>
        <a:graphic>
          <a:graphicData uri="http://schemas.openxmlformats.org/drawingml/2006/table">
            <a:tbl>
              <a:tblPr firstRow="1" bandRow="1">
                <a:tableStyleId>{2D5ABB26-0587-4C30-8999-92F81FD0307C}</a:tableStyleId>
              </a:tblPr>
              <a:tblGrid>
                <a:gridCol w="566682"/>
                <a:gridCol w="566682"/>
                <a:gridCol w="566682"/>
                <a:gridCol w="566682"/>
                <a:gridCol w="566682"/>
                <a:gridCol w="566682"/>
                <a:gridCol w="566682"/>
                <a:gridCol w="566682"/>
                <a:gridCol w="566682"/>
                <a:gridCol w="566682"/>
              </a:tblGrid>
              <a:tr h="155781">
                <a:tc>
                  <a:txBody>
                    <a:bodyPr/>
                    <a:lstStyle/>
                    <a:p>
                      <a:pPr algn="l"/>
                      <a:r>
                        <a:rPr lang="en-US" sz="1400" dirty="0" smtClean="0">
                          <a:latin typeface="Consolas" panose="020B0609020204030204" pitchFamily="49" charset="0"/>
                        </a:rPr>
                        <a:t> 0</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1</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2</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3</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4</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5</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6</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7</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8</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9</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5781">
                <a:tc>
                  <a:txBody>
                    <a:bodyPr/>
                    <a:lstStyle/>
                    <a:p>
                      <a:pPr algn="ctr"/>
                      <a:r>
                        <a:rPr lang="en-US" dirty="0" smtClean="0">
                          <a:latin typeface="Consolas" panose="020B0609020204030204" pitchFamily="49" charset="0"/>
                        </a:rPr>
                        <a:t>-35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9</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-8</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30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5" name="Rounded Rectangle 14"/>
          <p:cNvSpPr/>
          <p:nvPr/>
        </p:nvSpPr>
        <p:spPr>
          <a:xfrm>
            <a:off x="917470" y="5688954"/>
            <a:ext cx="2905738" cy="4410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6691009" y="3316915"/>
            <a:ext cx="2464136" cy="369332"/>
          </a:xfrm>
          <a:prstGeom prst="rect">
            <a:avLst/>
          </a:prstGeom>
        </p:spPr>
        <p:txBody>
          <a:bodyPr wrap="none">
            <a:spAutoFit/>
          </a:bodyPr>
          <a:lstStyle/>
          <a:p>
            <a:r>
              <a:rPr lang="en-US" dirty="0" smtClean="0">
                <a:latin typeface="Consolas" panose="020B0609020204030204" pitchFamily="49" charset="0"/>
              </a:rPr>
              <a:t>insert( array, 2 )</a:t>
            </a:r>
            <a:endParaRPr lang="en-CA" dirty="0"/>
          </a:p>
        </p:txBody>
      </p:sp>
      <p:sp>
        <p:nvSpPr>
          <p:cNvPr id="18" name="Rectangle 17"/>
          <p:cNvSpPr/>
          <p:nvPr/>
        </p:nvSpPr>
        <p:spPr>
          <a:xfrm>
            <a:off x="6694113" y="4178471"/>
            <a:ext cx="2464136" cy="369332"/>
          </a:xfrm>
          <a:prstGeom prst="rect">
            <a:avLst/>
          </a:prstGeom>
        </p:spPr>
        <p:txBody>
          <a:bodyPr wrap="none">
            <a:spAutoFit/>
          </a:bodyPr>
          <a:lstStyle/>
          <a:p>
            <a:r>
              <a:rPr lang="en-US" dirty="0" smtClean="0">
                <a:latin typeface="Consolas" panose="020B0609020204030204" pitchFamily="49" charset="0"/>
              </a:rPr>
              <a:t>insert( array, 3 )</a:t>
            </a:r>
            <a:endParaRPr lang="en-CA" dirty="0"/>
          </a:p>
        </p:txBody>
      </p:sp>
      <p:sp>
        <p:nvSpPr>
          <p:cNvPr id="19" name="Rectangle 18"/>
          <p:cNvSpPr/>
          <p:nvPr/>
        </p:nvSpPr>
        <p:spPr>
          <a:xfrm>
            <a:off x="6697217" y="5030696"/>
            <a:ext cx="2464136" cy="369332"/>
          </a:xfrm>
          <a:prstGeom prst="rect">
            <a:avLst/>
          </a:prstGeom>
        </p:spPr>
        <p:txBody>
          <a:bodyPr wrap="none">
            <a:spAutoFit/>
          </a:bodyPr>
          <a:lstStyle/>
          <a:p>
            <a:r>
              <a:rPr lang="en-US" dirty="0" smtClean="0">
                <a:latin typeface="Consolas" panose="020B0609020204030204" pitchFamily="49" charset="0"/>
              </a:rPr>
              <a:t>insert( array, 4 )</a:t>
            </a:r>
            <a:endParaRPr lang="en-CA" dirty="0"/>
          </a:p>
        </p:txBody>
      </p:sp>
      <p:pic>
        <p:nvPicPr>
          <p:cNvPr id="21" name="Audio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982180176"/>
      </p:ext>
    </p:extLst>
  </p:cSld>
  <p:clrMapOvr>
    <a:masterClrMapping/>
  </p:clrMapOvr>
  <mc:AlternateContent xmlns:mc="http://schemas.openxmlformats.org/markup-compatibility/2006">
    <mc:Choice xmlns:p14="http://schemas.microsoft.com/office/powerpoint/2010/main" Requires="p14">
      <p:transition spd="slow" p14:dur="2000" advTm="151927"/>
    </mc:Choice>
    <mc:Fallback>
      <p:transition spd="slow" advTm="151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1"/>
                </p:tgtEl>
              </p:cMediaNode>
            </p:audio>
          </p:childTnLst>
        </p:cTn>
      </p:par>
    </p:tnLst>
    <p:bldLst>
      <p:bldP spid="7" grpId="0" animBg="1"/>
      <p:bldP spid="9" grpId="0" animBg="1"/>
      <p:bldP spid="11" grpId="0" animBg="1"/>
      <p:bldP spid="13" grpId="0" animBg="1"/>
      <p:bldP spid="15" grpId="0" animBg="1"/>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Sorting</a:t>
            </a:r>
            <a:endParaRPr lang="en-CA" dirty="0"/>
          </a:p>
        </p:txBody>
      </p:sp>
      <p:sp>
        <p:nvSpPr>
          <p:cNvPr id="3" name="Content Placeholder 2"/>
          <p:cNvSpPr>
            <a:spLocks noGrp="1"/>
          </p:cNvSpPr>
          <p:nvPr>
            <p:ph idx="1"/>
          </p:nvPr>
        </p:nvSpPr>
        <p:spPr>
          <a:xfrm>
            <a:off x="457200" y="1600200"/>
            <a:ext cx="8470900" cy="4525963"/>
          </a:xfrm>
        </p:spPr>
        <p:txBody>
          <a:bodyPr>
            <a:normAutofit lnSpcReduction="10000"/>
          </a:bodyPr>
          <a:lstStyle/>
          <a:p>
            <a:r>
              <a:rPr lang="en-US" dirty="0" smtClean="0"/>
              <a:t>Thus, we have a straight-forward implementation:</a:t>
            </a:r>
            <a:endParaRPr lang="en-US" dirty="0" smtClean="0"/>
          </a:p>
          <a:p>
            <a:pPr marL="400050" lvl="1" indent="0">
              <a:buNone/>
            </a:pPr>
            <a:r>
              <a:rPr lang="en-US" sz="1800" dirty="0" smtClean="0">
                <a:latin typeface="Consolas" panose="020B0609020204030204" pitchFamily="49" charset="0"/>
              </a:rPr>
              <a:t>// Function declaration</a:t>
            </a:r>
          </a:p>
          <a:p>
            <a:pPr marL="400050" lvl="1" indent="0">
              <a:buNone/>
            </a:pPr>
            <a:r>
              <a:rPr lang="en-US" sz="1800" dirty="0" smtClean="0">
                <a:latin typeface="Consolas" panose="020B0609020204030204" pitchFamily="49" charset="0"/>
              </a:rPr>
              <a:t>void </a:t>
            </a:r>
            <a:r>
              <a:rPr lang="en-US" sz="1800" dirty="0" err="1" smtClean="0">
                <a:latin typeface="Consolas" panose="020B0609020204030204" pitchFamily="49" charset="0"/>
              </a:rPr>
              <a:t>insertion_sort</a:t>
            </a:r>
            <a:r>
              <a:rPr lang="en-US" sz="1800" dirty="0" smtClean="0">
                <a:latin typeface="Consolas" panose="020B0609020204030204" pitchFamily="49" charset="0"/>
              </a:rPr>
              <a:t>( double array[], </a:t>
            </a:r>
            <a:r>
              <a:rPr lang="en-US" sz="1800" dirty="0" err="1" smtClean="0">
                <a:latin typeface="Consolas" panose="020B0609020204030204" pitchFamily="49" charset="0"/>
              </a:rPr>
              <a:t>std</a:t>
            </a:r>
            <a:r>
              <a:rPr lang="en-US" sz="1800" dirty="0" smtClean="0">
                <a:latin typeface="Consolas" panose="020B0609020204030204" pitchFamily="49" charset="0"/>
              </a:rPr>
              <a:t>::</a:t>
            </a:r>
            <a:r>
              <a:rPr lang="en-US" sz="1800" dirty="0" err="1" smtClean="0">
                <a:latin typeface="Consolas" panose="020B0609020204030204" pitchFamily="49" charset="0"/>
              </a:rPr>
              <a:t>size_t</a:t>
            </a:r>
            <a:r>
              <a:rPr lang="en-US" sz="1800" dirty="0" smtClean="0">
                <a:latin typeface="Consolas" panose="020B0609020204030204" pitchFamily="49" charset="0"/>
              </a:rPr>
              <a:t> capacity </a:t>
            </a:r>
            <a:r>
              <a:rPr lang="en-US" sz="1800" dirty="0" smtClean="0">
                <a:latin typeface="Consolas" panose="020B0609020204030204" pitchFamily="49" charset="0"/>
              </a:rPr>
              <a:t>);</a:t>
            </a:r>
          </a:p>
          <a:p>
            <a:pPr marL="400050" lvl="1" indent="0">
              <a:buNone/>
            </a:pPr>
            <a:endParaRPr lang="en-US" sz="1800" dirty="0">
              <a:latin typeface="Consolas" panose="020B0609020204030204" pitchFamily="49" charset="0"/>
            </a:endParaRPr>
          </a:p>
          <a:p>
            <a:pPr marL="400050" lvl="1" indent="0">
              <a:buNone/>
            </a:pPr>
            <a:r>
              <a:rPr lang="en-US" sz="1800" dirty="0">
                <a:latin typeface="Consolas" panose="020B0609020204030204" pitchFamily="49" charset="0"/>
              </a:rPr>
              <a:t>// Function </a:t>
            </a:r>
            <a:r>
              <a:rPr lang="en-US" sz="1800" dirty="0" smtClean="0">
                <a:latin typeface="Consolas" panose="020B0609020204030204" pitchFamily="49" charset="0"/>
              </a:rPr>
              <a:t>definition</a:t>
            </a:r>
            <a:endParaRPr lang="en-US" sz="1800" dirty="0">
              <a:latin typeface="Consolas" panose="020B0609020204030204" pitchFamily="49" charset="0"/>
            </a:endParaRPr>
          </a:p>
          <a:p>
            <a:pPr marL="400050" lvl="1" indent="0">
              <a:buNone/>
            </a:pPr>
            <a:r>
              <a:rPr lang="en-US" sz="1800" dirty="0">
                <a:latin typeface="Consolas" panose="020B0609020204030204" pitchFamily="49" charset="0"/>
              </a:rPr>
              <a:t>void </a:t>
            </a:r>
            <a:r>
              <a:rPr lang="en-US" sz="1800" dirty="0" err="1">
                <a:latin typeface="Consolas" panose="020B0609020204030204" pitchFamily="49" charset="0"/>
              </a:rPr>
              <a:t>insertion_sort</a:t>
            </a:r>
            <a:r>
              <a:rPr lang="en-US" sz="1800" dirty="0">
                <a:latin typeface="Consolas" panose="020B0609020204030204" pitchFamily="49" charset="0"/>
              </a:rPr>
              <a:t>( double array[], </a:t>
            </a:r>
            <a:r>
              <a:rPr lang="en-US" sz="1800" dirty="0" err="1">
                <a:latin typeface="Consolas" panose="020B0609020204030204" pitchFamily="49" charset="0"/>
              </a:rPr>
              <a:t>std</a:t>
            </a:r>
            <a:r>
              <a:rPr lang="en-US" sz="1800" dirty="0">
                <a:latin typeface="Consolas" panose="020B0609020204030204" pitchFamily="49" charset="0"/>
              </a:rPr>
              <a:t>::</a:t>
            </a:r>
            <a:r>
              <a:rPr lang="en-US" sz="1800" dirty="0" err="1">
                <a:latin typeface="Consolas" panose="020B0609020204030204" pitchFamily="49" charset="0"/>
              </a:rPr>
              <a:t>size_t</a:t>
            </a:r>
            <a:r>
              <a:rPr lang="en-US" sz="1800" dirty="0">
                <a:latin typeface="Consolas" panose="020B0609020204030204" pitchFamily="49" charset="0"/>
              </a:rPr>
              <a:t> capacity </a:t>
            </a:r>
            <a:r>
              <a:rPr lang="en-US" sz="1800" dirty="0" smtClean="0">
                <a:latin typeface="Consolas" panose="020B0609020204030204" pitchFamily="49" charset="0"/>
              </a:rPr>
              <a:t>) {</a:t>
            </a:r>
          </a:p>
          <a:p>
            <a:pPr marL="400050" lvl="1" indent="0">
              <a:buNone/>
            </a:pPr>
            <a:r>
              <a:rPr lang="en-US" sz="1800" dirty="0">
                <a:latin typeface="Consolas" panose="020B0609020204030204" pitchFamily="49" charset="0"/>
              </a:rPr>
              <a:t> </a:t>
            </a:r>
            <a:r>
              <a:rPr lang="en-US" sz="1800" dirty="0" smtClean="0">
                <a:latin typeface="Consolas" panose="020B0609020204030204" pitchFamily="49" charset="0"/>
              </a:rPr>
              <a:t>   for ( </a:t>
            </a:r>
            <a:r>
              <a:rPr lang="en-US" sz="1800" dirty="0" err="1" smtClean="0">
                <a:latin typeface="Consolas" panose="020B0609020204030204" pitchFamily="49" charset="0"/>
              </a:rPr>
              <a:t>std</a:t>
            </a:r>
            <a:r>
              <a:rPr lang="en-US" sz="1800" dirty="0" smtClean="0">
                <a:latin typeface="Consolas" panose="020B0609020204030204" pitchFamily="49" charset="0"/>
              </a:rPr>
              <a:t>::</a:t>
            </a:r>
            <a:r>
              <a:rPr lang="en-US" sz="1800" dirty="0" err="1" smtClean="0">
                <a:latin typeface="Consolas" panose="020B0609020204030204" pitchFamily="49" charset="0"/>
              </a:rPr>
              <a:t>size_t</a:t>
            </a:r>
            <a:r>
              <a:rPr lang="en-US" sz="1800" dirty="0" smtClean="0">
                <a:latin typeface="Consolas" panose="020B0609020204030204" pitchFamily="49" charset="0"/>
              </a:rPr>
              <a:t> k{2}; k &lt;= capacity; ++k ) {</a:t>
            </a:r>
          </a:p>
          <a:p>
            <a:pPr marL="400050" lvl="1" indent="0">
              <a:buNone/>
            </a:pPr>
            <a:r>
              <a:rPr lang="en-US" sz="1800" dirty="0">
                <a:latin typeface="Consolas" panose="020B0609020204030204" pitchFamily="49" charset="0"/>
              </a:rPr>
              <a:t> </a:t>
            </a:r>
            <a:r>
              <a:rPr lang="en-US" sz="1800" dirty="0" smtClean="0">
                <a:latin typeface="Consolas" panose="020B0609020204030204" pitchFamily="49" charset="0"/>
              </a:rPr>
              <a:t>       insert( array, k );</a:t>
            </a:r>
          </a:p>
          <a:p>
            <a:pPr marL="400050" lvl="1" indent="0">
              <a:buNone/>
            </a:pPr>
            <a:r>
              <a:rPr lang="en-US" sz="1800" dirty="0">
                <a:latin typeface="Consolas" panose="020B0609020204030204" pitchFamily="49" charset="0"/>
              </a:rPr>
              <a:t> </a:t>
            </a:r>
            <a:r>
              <a:rPr lang="en-US" sz="1800" dirty="0" smtClean="0">
                <a:latin typeface="Consolas" panose="020B0609020204030204" pitchFamily="49" charset="0"/>
              </a:rPr>
              <a:t>   }</a:t>
            </a:r>
          </a:p>
          <a:p>
            <a:pPr marL="400050" lvl="1" indent="0">
              <a:buNone/>
            </a:pPr>
            <a:endParaRPr lang="en-US" sz="1800" dirty="0">
              <a:latin typeface="Consolas" panose="020B0609020204030204" pitchFamily="49" charset="0"/>
            </a:endParaRPr>
          </a:p>
          <a:p>
            <a:pPr marL="400050" lvl="1" indent="0">
              <a:buNone/>
            </a:pPr>
            <a:r>
              <a:rPr lang="en-US" sz="1800" dirty="0" smtClean="0">
                <a:latin typeface="Consolas" panose="020B0609020204030204" pitchFamily="49" charset="0"/>
              </a:rPr>
              <a:t>    assert( </a:t>
            </a:r>
            <a:r>
              <a:rPr lang="en-US" sz="1800" dirty="0" err="1" smtClean="0">
                <a:latin typeface="Consolas" panose="020B0609020204030204" pitchFamily="49" charset="0"/>
              </a:rPr>
              <a:t>is_sorted</a:t>
            </a:r>
            <a:r>
              <a:rPr lang="en-US" sz="1800" dirty="0" smtClean="0">
                <a:latin typeface="Consolas" panose="020B0609020204030204" pitchFamily="49" charset="0"/>
              </a:rPr>
              <a:t>( array, capacity ) == capacity );</a:t>
            </a:r>
          </a:p>
          <a:p>
            <a:pPr marL="400050" lvl="1" indent="0">
              <a:buNone/>
            </a:pPr>
            <a:r>
              <a:rPr lang="en-US" sz="1800" dirty="0" smtClean="0">
                <a:latin typeface="Consolas" panose="020B0609020204030204" pitchFamily="49" charset="0"/>
              </a:rPr>
              <a:t>}</a:t>
            </a:r>
            <a:endParaRPr lang="en-US" sz="1800" dirty="0">
              <a:latin typeface="Consolas" panose="020B0609020204030204" pitchFamily="49" charset="0"/>
            </a:endParaRPr>
          </a:p>
        </p:txBody>
      </p:sp>
      <p:sp>
        <p:nvSpPr>
          <p:cNvPr id="7" name="Rounded Rectangle 6"/>
          <p:cNvSpPr/>
          <p:nvPr/>
        </p:nvSpPr>
        <p:spPr>
          <a:xfrm>
            <a:off x="1380931" y="3434785"/>
            <a:ext cx="5971591" cy="93707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2138291" y="3436523"/>
            <a:ext cx="2093005" cy="36128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4394501" y="3439627"/>
            <a:ext cx="1729756" cy="36128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3864263198"/>
      </p:ext>
    </p:extLst>
  </p:cSld>
  <p:clrMapOvr>
    <a:masterClrMapping/>
  </p:clrMapOvr>
  <mc:AlternateContent xmlns:mc="http://schemas.openxmlformats.org/markup-compatibility/2006">
    <mc:Choice xmlns:p14="http://schemas.microsoft.com/office/powerpoint/2010/main" Requires="p14">
      <p:transition spd="slow" p14:dur="2000" advTm="83198"/>
    </mc:Choice>
    <mc:Fallback>
      <p:transition spd="slow" advTm="8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bldLst>
      <p:bldP spid="7" grpId="0" animBg="1"/>
      <p:bldP spid="7" grpId="1" animBg="1"/>
      <p:bldP spid="8" grpId="0" animBg="1"/>
      <p:bldP spid="8" grpId="1"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Weakness in our testing?</a:t>
            </a:r>
            <a:endParaRPr lang="en-CA" dirty="0"/>
          </a:p>
        </p:txBody>
      </p:sp>
      <p:sp>
        <p:nvSpPr>
          <p:cNvPr id="3" name="Content Placeholder 2"/>
          <p:cNvSpPr>
            <a:spLocks noGrp="1"/>
          </p:cNvSpPr>
          <p:nvPr>
            <p:ph idx="1"/>
          </p:nvPr>
        </p:nvSpPr>
        <p:spPr>
          <a:xfrm>
            <a:off x="457200" y="1600200"/>
            <a:ext cx="8024327" cy="4525963"/>
          </a:xfrm>
        </p:spPr>
        <p:txBody>
          <a:bodyPr>
            <a:normAutofit lnSpcReduction="10000"/>
          </a:bodyPr>
          <a:lstStyle/>
          <a:p>
            <a:r>
              <a:rPr lang="en-US" dirty="0" smtClean="0"/>
              <a:t>Note that we are simply testing in the assertion that the array is sorted</a:t>
            </a:r>
          </a:p>
          <a:p>
            <a:pPr lvl="1"/>
            <a:r>
              <a:rPr lang="en-US" dirty="0" smtClean="0"/>
              <a:t>Is this sufficient?</a:t>
            </a:r>
          </a:p>
          <a:p>
            <a:pPr lvl="1"/>
            <a:endParaRPr lang="en-US" dirty="0"/>
          </a:p>
          <a:p>
            <a:r>
              <a:rPr lang="en-US" dirty="0" smtClean="0"/>
              <a:t>What if there is an error in our implementation and the array</a:t>
            </a:r>
          </a:p>
          <a:p>
            <a:endParaRPr lang="en-US" dirty="0"/>
          </a:p>
          <a:p>
            <a:endParaRPr lang="en-US" dirty="0" smtClean="0"/>
          </a:p>
          <a:p>
            <a:pPr marL="0" indent="0">
              <a:buNone/>
            </a:pPr>
            <a:r>
              <a:rPr lang="en-US" dirty="0"/>
              <a:t> </a:t>
            </a:r>
            <a:r>
              <a:rPr lang="en-US" dirty="0" smtClean="0"/>
              <a:t>     becomes this array?</a:t>
            </a:r>
          </a:p>
          <a:p>
            <a:pPr marL="0" indent="0">
              <a:buNone/>
            </a:pPr>
            <a:endParaRPr lang="en-US" dirty="0"/>
          </a:p>
          <a:p>
            <a:pPr marL="0" indent="0">
              <a:buNone/>
            </a:pPr>
            <a:endParaRPr lang="en-US" dirty="0" smtClean="0"/>
          </a:p>
          <a:p>
            <a:pPr lvl="1"/>
            <a:endParaRPr lang="en-US" dirty="0" smtClean="0"/>
          </a:p>
          <a:p>
            <a:pPr lvl="1"/>
            <a:r>
              <a:rPr lang="en-US" dirty="0" smtClean="0"/>
              <a:t>Thus, our testing should actually compare the resulting array with the expected sorted array </a:t>
            </a:r>
            <a:r>
              <a:rPr lang="en-US" dirty="0" smtClean="0">
                <a:sym typeface="Wingdings" panose="05000000000000000000" pitchFamily="2" charset="2"/>
              </a:rPr>
              <a:t></a:t>
            </a:r>
            <a:endParaRPr lang="en-US" dirty="0" smtClean="0"/>
          </a:p>
        </p:txBody>
      </p:sp>
      <p:graphicFrame>
        <p:nvGraphicFramePr>
          <p:cNvPr id="6" name="Table 5"/>
          <p:cNvGraphicFramePr>
            <a:graphicFrameLocks noGrp="1"/>
          </p:cNvGraphicFramePr>
          <p:nvPr>
            <p:extLst>
              <p:ext uri="{D42A27DB-BD31-4B8C-83A1-F6EECF244321}">
                <p14:modId xmlns:p14="http://schemas.microsoft.com/office/powerpoint/2010/main" val="2600580942"/>
              </p:ext>
            </p:extLst>
          </p:nvPr>
        </p:nvGraphicFramePr>
        <p:xfrm>
          <a:off x="1632868" y="3234118"/>
          <a:ext cx="5666820" cy="579120"/>
        </p:xfrm>
        <a:graphic>
          <a:graphicData uri="http://schemas.openxmlformats.org/drawingml/2006/table">
            <a:tbl>
              <a:tblPr firstRow="1" bandRow="1">
                <a:tableStyleId>{2D5ABB26-0587-4C30-8999-92F81FD0307C}</a:tableStyleId>
              </a:tblPr>
              <a:tblGrid>
                <a:gridCol w="566682"/>
                <a:gridCol w="566682"/>
                <a:gridCol w="566682"/>
                <a:gridCol w="566682"/>
                <a:gridCol w="566682"/>
                <a:gridCol w="566682"/>
                <a:gridCol w="566682"/>
                <a:gridCol w="566682"/>
                <a:gridCol w="566682"/>
                <a:gridCol w="566682"/>
              </a:tblGrid>
              <a:tr h="155781">
                <a:tc>
                  <a:txBody>
                    <a:bodyPr/>
                    <a:lstStyle/>
                    <a:p>
                      <a:pPr algn="l"/>
                      <a:r>
                        <a:rPr lang="en-US" sz="1400" dirty="0" smtClean="0">
                          <a:latin typeface="Consolas" panose="020B0609020204030204" pitchFamily="49" charset="0"/>
                        </a:rPr>
                        <a:t> 0</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1</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2</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3</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4</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5</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6</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7</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8</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9</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5781">
                <a:tc>
                  <a:txBody>
                    <a:bodyPr/>
                    <a:lstStyle/>
                    <a:p>
                      <a:pPr algn="ctr"/>
                      <a:r>
                        <a:rPr lang="en-US" dirty="0" smtClean="0">
                          <a:latin typeface="Consolas" panose="020B0609020204030204" pitchFamily="49" charset="0"/>
                        </a:rPr>
                        <a:t>-16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-35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9</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-8</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30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632298972"/>
              </p:ext>
            </p:extLst>
          </p:nvPr>
        </p:nvGraphicFramePr>
        <p:xfrm>
          <a:off x="1635972" y="4216977"/>
          <a:ext cx="5666820" cy="579120"/>
        </p:xfrm>
        <a:graphic>
          <a:graphicData uri="http://schemas.openxmlformats.org/drawingml/2006/table">
            <a:tbl>
              <a:tblPr firstRow="1" bandRow="1">
                <a:tableStyleId>{2D5ABB26-0587-4C30-8999-92F81FD0307C}</a:tableStyleId>
              </a:tblPr>
              <a:tblGrid>
                <a:gridCol w="566682"/>
                <a:gridCol w="566682"/>
                <a:gridCol w="566682"/>
                <a:gridCol w="566682"/>
                <a:gridCol w="566682"/>
                <a:gridCol w="566682"/>
                <a:gridCol w="566682"/>
                <a:gridCol w="566682"/>
                <a:gridCol w="566682"/>
                <a:gridCol w="566682"/>
              </a:tblGrid>
              <a:tr h="155781">
                <a:tc>
                  <a:txBody>
                    <a:bodyPr/>
                    <a:lstStyle/>
                    <a:p>
                      <a:pPr algn="l"/>
                      <a:r>
                        <a:rPr lang="en-US" sz="1400" dirty="0" smtClean="0">
                          <a:latin typeface="Consolas" panose="020B0609020204030204" pitchFamily="49" charset="0"/>
                        </a:rPr>
                        <a:t> 0</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1</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2</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3</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4</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5</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6</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7</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8</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9</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5781">
                <a:tc>
                  <a:txBody>
                    <a:bodyPr/>
                    <a:lstStyle/>
                    <a:p>
                      <a:pPr algn="ctr"/>
                      <a:r>
                        <a:rPr lang="en-US" dirty="0" smtClean="0">
                          <a:latin typeface="Consolas" panose="020B0609020204030204" pitchFamily="49" charset="0"/>
                        </a:rPr>
                        <a:t>-16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onsolas" panose="020B0609020204030204" pitchFamily="49" charset="0"/>
                        </a:rPr>
                        <a:t>-16</a:t>
                      </a:r>
                      <a:endParaRPr lang="en-CA" dirty="0" smtClean="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onsolas" panose="020B0609020204030204" pitchFamily="49" charset="0"/>
                        </a:rPr>
                        <a:t>-16</a:t>
                      </a:r>
                      <a:endParaRPr lang="en-CA" dirty="0" smtClean="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onsolas" panose="020B0609020204030204" pitchFamily="49" charset="0"/>
                        </a:rPr>
                        <a:t>-16</a:t>
                      </a:r>
                      <a:endParaRPr lang="en-CA" dirty="0" smtClean="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onsolas" panose="020B0609020204030204" pitchFamily="49" charset="0"/>
                        </a:rPr>
                        <a:t>-16</a:t>
                      </a:r>
                      <a:endParaRPr lang="en-CA" dirty="0" smtClean="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onsolas" panose="020B0609020204030204" pitchFamily="49" charset="0"/>
                        </a:rPr>
                        <a:t>-16</a:t>
                      </a:r>
                      <a:endParaRPr lang="en-CA" dirty="0" smtClean="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onsolas" panose="020B0609020204030204" pitchFamily="49" charset="0"/>
                        </a:rPr>
                        <a:t>-16</a:t>
                      </a:r>
                      <a:endParaRPr lang="en-CA" dirty="0" smtClean="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3286680010"/>
      </p:ext>
    </p:extLst>
  </p:cSld>
  <p:clrMapOvr>
    <a:masterClrMapping/>
  </p:clrMapOvr>
  <mc:AlternateContent xmlns:mc="http://schemas.openxmlformats.org/markup-compatibility/2006">
    <mc:Choice xmlns:p14="http://schemas.microsoft.com/office/powerpoint/2010/main" Requires="p14">
      <p:transition spd="slow" p14:dur="2000" advTm="59604"/>
    </mc:Choice>
    <mc:Fallback>
      <p:transition spd="slow" advTm="59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Describe the algorithm of inserting into a sorted array</a:t>
            </a:r>
            <a:endParaRPr lang="en-CA" dirty="0" smtClean="0"/>
          </a:p>
          <a:p>
            <a:pPr lvl="1"/>
            <a:r>
              <a:rPr lang="en-US" dirty="0" smtClean="0"/>
              <a:t>Consider the implementation</a:t>
            </a:r>
            <a:endParaRPr lang="en-US" dirty="0" smtClean="0"/>
          </a:p>
          <a:p>
            <a:pPr lvl="1"/>
            <a:r>
              <a:rPr lang="en-US" dirty="0" smtClean="0"/>
              <a:t>Ensure the implementation works with sufficient testing</a:t>
            </a:r>
            <a:endParaRPr lang="en-US" i="1" dirty="0" smtClean="0"/>
          </a:p>
          <a:p>
            <a:pPr lvl="1"/>
            <a:r>
              <a:rPr lang="en-US" dirty="0" smtClean="0"/>
              <a:t>Using this function to implement insertion sort</a:t>
            </a: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31081"/>
    </mc:Choice>
    <mc:Fallback>
      <p:transition spd="slow" advTm="31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Usefulness of the </a:t>
            </a:r>
            <a:r>
              <a:rPr lang="en-CA" dirty="0" smtClean="0">
                <a:latin typeface="Consolas" panose="020B0609020204030204" pitchFamily="49" charset="0"/>
              </a:rPr>
              <a:t>insert(…)</a:t>
            </a:r>
            <a:r>
              <a:rPr lang="en-CA" dirty="0" smtClean="0"/>
              <a:t> function</a:t>
            </a:r>
            <a:endParaRPr lang="en-CA" dirty="0"/>
          </a:p>
        </p:txBody>
      </p:sp>
      <p:sp>
        <p:nvSpPr>
          <p:cNvPr id="3" name="Content Placeholder 2"/>
          <p:cNvSpPr>
            <a:spLocks noGrp="1"/>
          </p:cNvSpPr>
          <p:nvPr>
            <p:ph idx="1"/>
          </p:nvPr>
        </p:nvSpPr>
        <p:spPr>
          <a:xfrm>
            <a:off x="457200" y="1600200"/>
            <a:ext cx="8024327" cy="4525963"/>
          </a:xfrm>
        </p:spPr>
        <p:txBody>
          <a:bodyPr>
            <a:normAutofit lnSpcReduction="10000"/>
          </a:bodyPr>
          <a:lstStyle/>
          <a:p>
            <a:r>
              <a:rPr lang="en-US" dirty="0" smtClean="0"/>
              <a:t>Online, you may find that most implementations of insertion sort accomplish everything in one function:</a:t>
            </a:r>
          </a:p>
          <a:p>
            <a:pPr lvl="1"/>
            <a:r>
              <a:rPr lang="en-US" dirty="0" smtClean="0"/>
              <a:t>Combining our two functions, we a few modifications, we have:</a:t>
            </a:r>
          </a:p>
          <a:p>
            <a:pPr lvl="1"/>
            <a:endParaRPr lang="en-US" dirty="0"/>
          </a:p>
          <a:p>
            <a:pPr marL="400050" lvl="1" indent="0">
              <a:buNone/>
            </a:pPr>
            <a:r>
              <a:rPr lang="en-US" sz="1500" dirty="0">
                <a:latin typeface="Consolas" panose="020B0609020204030204" pitchFamily="49" charset="0"/>
              </a:rPr>
              <a:t>void </a:t>
            </a:r>
            <a:r>
              <a:rPr lang="en-US" sz="1500" dirty="0" err="1">
                <a:latin typeface="Consolas" panose="020B0609020204030204" pitchFamily="49" charset="0"/>
              </a:rPr>
              <a:t>insertion_sort</a:t>
            </a:r>
            <a:r>
              <a:rPr lang="en-US" sz="1500" dirty="0">
                <a:latin typeface="Consolas" panose="020B0609020204030204" pitchFamily="49" charset="0"/>
              </a:rPr>
              <a:t>( double array[],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size_t</a:t>
            </a:r>
            <a:r>
              <a:rPr lang="en-US" sz="1500" dirty="0">
                <a:latin typeface="Consolas" panose="020B0609020204030204" pitchFamily="49" charset="0"/>
              </a:rPr>
              <a:t> capacity ) {</a:t>
            </a:r>
          </a:p>
          <a:p>
            <a:pPr marL="400050" lvl="1" indent="0">
              <a:buNone/>
            </a:pPr>
            <a:r>
              <a:rPr lang="en-US" sz="1500" dirty="0">
                <a:latin typeface="Consolas" panose="020B0609020204030204" pitchFamily="49" charset="0"/>
              </a:rPr>
              <a:t>    for (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size_t</a:t>
            </a:r>
            <a:r>
              <a:rPr lang="en-US" sz="1500" dirty="0">
                <a:latin typeface="Consolas" panose="020B0609020204030204" pitchFamily="49" charset="0"/>
              </a:rPr>
              <a:t> </a:t>
            </a:r>
            <a:r>
              <a:rPr lang="en-US" sz="1500" dirty="0" smtClean="0">
                <a:latin typeface="Consolas" panose="020B0609020204030204" pitchFamily="49" charset="0"/>
              </a:rPr>
              <a:t>k{1}; </a:t>
            </a:r>
            <a:r>
              <a:rPr lang="en-US" sz="1500" dirty="0">
                <a:latin typeface="Consolas" panose="020B0609020204030204" pitchFamily="49" charset="0"/>
              </a:rPr>
              <a:t>k </a:t>
            </a:r>
            <a:r>
              <a:rPr lang="en-US" sz="1500" dirty="0" smtClean="0">
                <a:latin typeface="Consolas" panose="020B0609020204030204" pitchFamily="49" charset="0"/>
              </a:rPr>
              <a:t>&lt; </a:t>
            </a:r>
            <a:r>
              <a:rPr lang="en-US" sz="1500" dirty="0">
                <a:latin typeface="Consolas" panose="020B0609020204030204" pitchFamily="49" charset="0"/>
              </a:rPr>
              <a:t>capacity; ++k ) {</a:t>
            </a:r>
          </a:p>
          <a:p>
            <a:pPr marL="400050" lvl="1" indent="0">
              <a:buNone/>
            </a:pPr>
            <a:r>
              <a:rPr lang="en-US" sz="1500" dirty="0" smtClean="0">
                <a:latin typeface="Consolas" panose="020B0609020204030204" pitchFamily="49" charset="0"/>
              </a:rPr>
              <a:t>        double </a:t>
            </a:r>
            <a:r>
              <a:rPr lang="en-US" sz="1500" dirty="0">
                <a:latin typeface="Consolas" panose="020B0609020204030204" pitchFamily="49" charset="0"/>
              </a:rPr>
              <a:t>value{ </a:t>
            </a:r>
            <a:r>
              <a:rPr lang="en-US" sz="1500" dirty="0" smtClean="0">
                <a:latin typeface="Consolas" panose="020B0609020204030204" pitchFamily="49" charset="0"/>
              </a:rPr>
              <a:t>array[k] </a:t>
            </a:r>
            <a:r>
              <a:rPr lang="en-US" sz="1500" dirty="0">
                <a:latin typeface="Consolas" panose="020B0609020204030204" pitchFamily="49" charset="0"/>
              </a:rPr>
              <a:t>};</a:t>
            </a:r>
          </a:p>
          <a:p>
            <a:pPr marL="400050" lvl="1" indent="0">
              <a:buNone/>
            </a:pPr>
            <a:r>
              <a:rPr lang="en-US" sz="1500" dirty="0" smtClean="0">
                <a:latin typeface="Consolas" panose="020B0609020204030204" pitchFamily="49" charset="0"/>
              </a:rPr>
              <a: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size_t</a:t>
            </a:r>
            <a:r>
              <a:rPr lang="en-US" sz="1500" dirty="0">
                <a:latin typeface="Consolas" panose="020B0609020204030204" pitchFamily="49" charset="0"/>
              </a:rPr>
              <a:t> </a:t>
            </a:r>
            <a:r>
              <a:rPr lang="en-US" sz="1500" dirty="0" smtClean="0">
                <a:latin typeface="Consolas" panose="020B0609020204030204" pitchFamily="49" charset="0"/>
              </a:rPr>
              <a:t>j{};</a:t>
            </a:r>
          </a:p>
          <a:p>
            <a:pPr marL="400050" lvl="1" indent="0">
              <a:buNone/>
            </a:pPr>
            <a:endParaRPr lang="en-US" sz="1500" dirty="0">
              <a:latin typeface="Consolas" panose="020B0609020204030204" pitchFamily="49" charset="0"/>
            </a:endParaRPr>
          </a:p>
          <a:p>
            <a:pPr marL="400050" lvl="1" indent="0">
              <a:buNone/>
            </a:pPr>
            <a:r>
              <a:rPr lang="en-US" sz="1500" dirty="0" smtClean="0">
                <a:latin typeface="Consolas" panose="020B0609020204030204" pitchFamily="49" charset="0"/>
              </a:rPr>
              <a:t>        </a:t>
            </a:r>
            <a:r>
              <a:rPr lang="en-US" sz="1500" dirty="0">
                <a:latin typeface="Consolas" panose="020B0609020204030204" pitchFamily="49" charset="0"/>
              </a:rPr>
              <a:t>for ( </a:t>
            </a:r>
            <a:r>
              <a:rPr lang="en-US" sz="1500" dirty="0" smtClean="0">
                <a:latin typeface="Consolas" panose="020B0609020204030204" pitchFamily="49" charset="0"/>
              </a:rPr>
              <a:t>j </a:t>
            </a:r>
            <a:r>
              <a:rPr lang="en-US" sz="1500" dirty="0">
                <a:latin typeface="Consolas" panose="020B0609020204030204" pitchFamily="49" charset="0"/>
              </a:rPr>
              <a:t>= </a:t>
            </a:r>
            <a:r>
              <a:rPr lang="en-US" sz="1500" dirty="0" smtClean="0">
                <a:latin typeface="Consolas" panose="020B0609020204030204" pitchFamily="49" charset="0"/>
              </a:rPr>
              <a:t>k; (j </a:t>
            </a:r>
            <a:r>
              <a:rPr lang="en-US" sz="1500" dirty="0">
                <a:latin typeface="Consolas" panose="020B0609020204030204" pitchFamily="49" charset="0"/>
              </a:rPr>
              <a:t>&gt; 0) &amp;&amp; (</a:t>
            </a:r>
            <a:r>
              <a:rPr lang="en-US" sz="1500" dirty="0" smtClean="0">
                <a:latin typeface="Consolas" panose="020B0609020204030204" pitchFamily="49" charset="0"/>
              </a:rPr>
              <a:t>array[j </a:t>
            </a:r>
            <a:r>
              <a:rPr lang="en-US" sz="1500" dirty="0">
                <a:latin typeface="Consolas" panose="020B0609020204030204" pitchFamily="49" charset="0"/>
              </a:rPr>
              <a:t>- 1] &gt; value); </a:t>
            </a:r>
            <a:r>
              <a:rPr lang="en-US" sz="1500" dirty="0" smtClean="0">
                <a:latin typeface="Consolas" panose="020B0609020204030204" pitchFamily="49" charset="0"/>
              </a:rPr>
              <a:t>--j </a:t>
            </a:r>
            <a:r>
              <a:rPr lang="en-US" sz="1500" dirty="0">
                <a:latin typeface="Consolas" panose="020B0609020204030204" pitchFamily="49" charset="0"/>
              </a:rPr>
              <a:t>) {</a:t>
            </a:r>
          </a:p>
          <a:p>
            <a:pPr marL="400050" lvl="1" indent="0">
              <a:buNone/>
            </a:pPr>
            <a:r>
              <a:rPr lang="en-US" sz="1500" dirty="0">
                <a:latin typeface="Consolas" panose="020B0609020204030204" pitchFamily="49" charset="0"/>
              </a:rPr>
              <a:t>        </a:t>
            </a:r>
            <a:r>
              <a:rPr lang="en-US" sz="1500" dirty="0" smtClean="0">
                <a:latin typeface="Consolas" panose="020B0609020204030204" pitchFamily="49" charset="0"/>
              </a:rPr>
              <a:t>    array[j] </a:t>
            </a:r>
            <a:r>
              <a:rPr lang="en-US" sz="1500" dirty="0">
                <a:latin typeface="Consolas" panose="020B0609020204030204" pitchFamily="49" charset="0"/>
              </a:rPr>
              <a:t>= </a:t>
            </a:r>
            <a:r>
              <a:rPr lang="en-US" sz="1500" dirty="0" smtClean="0">
                <a:latin typeface="Consolas" panose="020B0609020204030204" pitchFamily="49" charset="0"/>
              </a:rPr>
              <a:t>array[j - </a:t>
            </a:r>
            <a:r>
              <a:rPr lang="en-US" sz="1500" dirty="0">
                <a:latin typeface="Consolas" panose="020B0609020204030204" pitchFamily="49" charset="0"/>
              </a:rPr>
              <a:t>1];</a:t>
            </a:r>
          </a:p>
          <a:p>
            <a:pPr marL="400050" lvl="1" indent="0">
              <a:buNone/>
            </a:pPr>
            <a:r>
              <a:rPr lang="en-US" sz="1500" dirty="0">
                <a:latin typeface="Consolas" panose="020B0609020204030204" pitchFamily="49" charset="0"/>
              </a:rPr>
              <a:t>    </a:t>
            </a:r>
            <a:r>
              <a:rPr lang="en-US" sz="1500" dirty="0" smtClean="0">
                <a:latin typeface="Consolas" panose="020B0609020204030204" pitchFamily="49" charset="0"/>
              </a:rPr>
              <a:t>    }</a:t>
            </a:r>
            <a:endParaRPr lang="en-US" sz="1500" dirty="0">
              <a:latin typeface="Consolas" panose="020B0609020204030204" pitchFamily="49" charset="0"/>
            </a:endParaRPr>
          </a:p>
          <a:p>
            <a:pPr marL="400050" lvl="1" indent="0">
              <a:buNone/>
            </a:pPr>
            <a:endParaRPr lang="en-US" sz="1500" dirty="0">
              <a:latin typeface="Consolas" panose="020B0609020204030204" pitchFamily="49" charset="0"/>
            </a:endParaRPr>
          </a:p>
          <a:p>
            <a:pPr marL="400050" lvl="1" indent="0">
              <a:buNone/>
            </a:pPr>
            <a:r>
              <a:rPr lang="en-US" sz="1500" dirty="0">
                <a:latin typeface="Consolas" panose="020B0609020204030204" pitchFamily="49" charset="0"/>
              </a:rPr>
              <a:t> </a:t>
            </a:r>
            <a:r>
              <a:rPr lang="en-US" sz="1500" dirty="0" smtClean="0">
                <a:latin typeface="Consolas" panose="020B0609020204030204" pitchFamily="49" charset="0"/>
              </a:rPr>
              <a:t>       array[j] </a:t>
            </a:r>
            <a:r>
              <a:rPr lang="en-US" sz="1500" dirty="0">
                <a:latin typeface="Consolas" panose="020B0609020204030204" pitchFamily="49" charset="0"/>
              </a:rPr>
              <a:t>= value;</a:t>
            </a:r>
          </a:p>
          <a:p>
            <a:pPr marL="400050" lvl="1" indent="0">
              <a:buNone/>
            </a:pPr>
            <a:r>
              <a:rPr lang="en-US" sz="1500" dirty="0" smtClean="0">
                <a:latin typeface="Consolas" panose="020B0609020204030204" pitchFamily="49" charset="0"/>
              </a:rPr>
              <a:t>    </a:t>
            </a:r>
            <a:r>
              <a:rPr lang="en-US" sz="1500" dirty="0">
                <a:latin typeface="Consolas" panose="020B0609020204030204" pitchFamily="49" charset="0"/>
              </a:rPr>
              <a:t>}</a:t>
            </a:r>
          </a:p>
          <a:p>
            <a:pPr marL="400050" lvl="1" indent="0">
              <a:buNone/>
            </a:pPr>
            <a:endParaRPr lang="en-US" sz="1500" dirty="0">
              <a:latin typeface="Consolas" panose="020B0609020204030204" pitchFamily="49" charset="0"/>
            </a:endParaRPr>
          </a:p>
          <a:p>
            <a:pPr marL="400050" lvl="1" indent="0">
              <a:buNone/>
            </a:pPr>
            <a:r>
              <a:rPr lang="en-US" sz="1500" dirty="0">
                <a:latin typeface="Consolas" panose="020B0609020204030204" pitchFamily="49" charset="0"/>
              </a:rPr>
              <a:t>    assert( </a:t>
            </a:r>
            <a:r>
              <a:rPr lang="en-US" sz="1500" dirty="0" err="1">
                <a:latin typeface="Consolas" panose="020B0609020204030204" pitchFamily="49" charset="0"/>
              </a:rPr>
              <a:t>is_sorted</a:t>
            </a:r>
            <a:r>
              <a:rPr lang="en-US" sz="1500" dirty="0">
                <a:latin typeface="Consolas" panose="020B0609020204030204" pitchFamily="49" charset="0"/>
              </a:rPr>
              <a:t>( array, capacity ) == capacity );</a:t>
            </a:r>
          </a:p>
          <a:p>
            <a:pPr marL="400050" lvl="1" indent="0">
              <a:buNone/>
            </a:pPr>
            <a:r>
              <a:rPr lang="en-US" sz="1500" dirty="0">
                <a:latin typeface="Consolas" panose="020B0609020204030204" pitchFamily="49" charset="0"/>
              </a:rPr>
              <a:t>}</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318771750"/>
      </p:ext>
    </p:extLst>
  </p:cSld>
  <p:clrMapOvr>
    <a:masterClrMapping/>
  </p:clrMapOvr>
  <mc:AlternateContent xmlns:mc="http://schemas.openxmlformats.org/markup-compatibility/2006">
    <mc:Choice xmlns:p14="http://schemas.microsoft.com/office/powerpoint/2010/main" Requires="p14">
      <p:transition spd="slow" p14:dur="2000" advTm="112547"/>
    </mc:Choice>
    <mc:Fallback>
      <p:transition spd="slow" advTm="112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pPr algn="l"/>
            <a:r>
              <a:rPr lang="en-CA" dirty="0" smtClean="0"/>
              <a:t>Following this </a:t>
            </a:r>
            <a:r>
              <a:rPr lang="en-CA" dirty="0"/>
              <a:t>presentation</a:t>
            </a:r>
            <a:r>
              <a:rPr lang="en-CA" dirty="0" smtClean="0"/>
              <a:t>, you now:</a:t>
            </a:r>
            <a:endParaRPr lang="en-CA" dirty="0"/>
          </a:p>
          <a:p>
            <a:pPr lvl="1" algn="l"/>
            <a:r>
              <a:rPr lang="en-CA" dirty="0" smtClean="0"/>
              <a:t>Know </a:t>
            </a:r>
            <a:r>
              <a:rPr lang="en-CA" dirty="0" smtClean="0"/>
              <a:t>how to </a:t>
            </a:r>
            <a:r>
              <a:rPr lang="en-CA" dirty="0" smtClean="0"/>
              <a:t>implement an insertion into a sorted array</a:t>
            </a:r>
          </a:p>
          <a:p>
            <a:pPr lvl="2" algn="l"/>
            <a:r>
              <a:rPr lang="en-US" dirty="0" smtClean="0"/>
              <a:t>We reviewed the concept of the scope of loop variables</a:t>
            </a:r>
            <a:endParaRPr lang="en-CA" dirty="0"/>
          </a:p>
          <a:p>
            <a:pPr lvl="1" algn="l"/>
            <a:r>
              <a:rPr lang="en-US" dirty="0" smtClean="0"/>
              <a:t>Understand how to test such a function and ensure it works</a:t>
            </a:r>
            <a:endParaRPr lang="en-US" dirty="0" smtClean="0"/>
          </a:p>
          <a:p>
            <a:pPr lvl="2" algn="l"/>
            <a:r>
              <a:rPr lang="en-US" dirty="0" smtClean="0"/>
              <a:t>We reviewed the concept of short-circuit evaluation</a:t>
            </a:r>
            <a:endParaRPr lang="en-CA" dirty="0" smtClean="0">
              <a:latin typeface="Consolas" panose="020B0609020204030204" pitchFamily="49" charset="0"/>
            </a:endParaRPr>
          </a:p>
          <a:p>
            <a:pPr lvl="1" algn="l"/>
            <a:r>
              <a:rPr lang="en-US" dirty="0" smtClean="0"/>
              <a:t>Know the insertion sort algorithm</a:t>
            </a:r>
            <a:endParaRPr lang="en-US" dirty="0" smtClean="0"/>
          </a:p>
          <a:p>
            <a:pPr lvl="1" algn="l"/>
            <a:r>
              <a:rPr lang="en-US" dirty="0" smtClean="0"/>
              <a:t>Have seen how to implement this algorith</a:t>
            </a:r>
            <a:r>
              <a:rPr lang="en-US" dirty="0" smtClean="0"/>
              <a:t>m with </a:t>
            </a:r>
            <a:r>
              <a:rPr lang="en-US" dirty="0" smtClean="0">
                <a:latin typeface="Consolas" panose="020B0609020204030204" pitchFamily="49" charset="0"/>
              </a:rPr>
              <a:t>insert(…) </a:t>
            </a:r>
            <a:endParaRPr lang="en-US" dirty="0" smtClean="0">
              <a:latin typeface="Consolas" panose="020B0609020204030204" pitchFamily="49" charset="0"/>
            </a:endParaRPr>
          </a:p>
          <a:p>
            <a:pPr lvl="1" algn="l"/>
            <a:r>
              <a:rPr lang="en-US" dirty="0"/>
              <a:t>Understand that more rigorous testing may be necessary</a:t>
            </a:r>
          </a:p>
          <a:p>
            <a:pPr lvl="1" algn="l"/>
            <a:r>
              <a:rPr lang="en-US" dirty="0" smtClean="0"/>
              <a:t>Appreciate that breaking a larger problem into simpler problems can make solving larger problems much more easily</a:t>
            </a:r>
          </a:p>
          <a:p>
            <a:pPr lvl="2" algn="l"/>
            <a:r>
              <a:rPr lang="en-US" dirty="0" smtClean="0"/>
              <a:t>We looked at the standard insertion sort implementation</a:t>
            </a:r>
            <a:endParaRPr lang="en-US" dirty="0" smtClean="0"/>
          </a:p>
          <a:p>
            <a:pPr lvl="1" algn="l"/>
            <a:endParaRPr lang="en-CA"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104672"/>
    </mc:Choice>
    <mc:Fallback>
      <p:transition spd="slow" advTm="104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CA" sz="1800" dirty="0"/>
              <a:t>	</a:t>
            </a:r>
            <a:r>
              <a:rPr lang="en-CA" sz="1800" dirty="0"/>
              <a:t>https://en.wikipedia.org/wiki/Insertion_sort</a:t>
            </a:r>
            <a:endParaRPr lang="en-CA" sz="1800" dirty="0" smtClean="0"/>
          </a:p>
          <a:p>
            <a:pPr marL="0" indent="0">
              <a:buNone/>
            </a:pPr>
            <a:r>
              <a:rPr lang="en-CA" sz="1800" dirty="0" smtClean="0"/>
              <a:t>[2]	Dictionary of Algorithms and Data Structures (</a:t>
            </a:r>
            <a:r>
              <a:rPr lang="en-CA" sz="1800" cap="small" dirty="0" smtClean="0"/>
              <a:t>dads</a:t>
            </a:r>
            <a:r>
              <a:rPr lang="en-CA" sz="1800" dirty="0" smtClean="0"/>
              <a:t>)</a:t>
            </a:r>
          </a:p>
          <a:p>
            <a:pPr marL="0" indent="0">
              <a:buNone/>
            </a:pPr>
            <a:r>
              <a:rPr lang="en-CA" sz="1800" dirty="0"/>
              <a:t>	</a:t>
            </a:r>
            <a:r>
              <a:rPr lang="en-CA" sz="1800" dirty="0"/>
              <a:t>https://xlinux.nist.gov/dads/HTML/insertionSort.html</a:t>
            </a:r>
            <a:endParaRPr lang="en-CA" sz="1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655"/>
    </mc:Choice>
    <mc:Fallback xmlns="">
      <p:transition spd="slow" advTm="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5017981"/>
      </p:ext>
    </p:extLst>
  </p:cSld>
  <p:clrMapOvr>
    <a:masterClrMapping/>
  </p:clrMapOvr>
  <mc:AlternateContent xmlns:mc="http://schemas.openxmlformats.org/markup-compatibility/2006" xmlns:p14="http://schemas.microsoft.com/office/powerpoint/2010/main">
    <mc:Choice Requires="p14">
      <p:transition spd="slow" p14:dur="2000" advTm="1450"/>
    </mc:Choice>
    <mc:Fallback xmlns="">
      <p:transition spd="slow" advTm="1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415"/>
    </mc:Choice>
    <mc:Fallback xmlns="">
      <p:transition spd="slow" advTm="1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4261"/>
    </mc:Choice>
    <mc:Fallback xmlns="">
      <p:transition spd="slow" advTm="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Inserting into a sorted array</a:t>
            </a:r>
            <a:endParaRPr lang="en-CA" dirty="0"/>
          </a:p>
        </p:txBody>
      </p:sp>
      <p:sp>
        <p:nvSpPr>
          <p:cNvPr id="3" name="Content Placeholder 2"/>
          <p:cNvSpPr>
            <a:spLocks noGrp="1"/>
          </p:cNvSpPr>
          <p:nvPr>
            <p:ph idx="1"/>
          </p:nvPr>
        </p:nvSpPr>
        <p:spPr/>
        <p:txBody>
          <a:bodyPr>
            <a:normAutofit lnSpcReduction="10000"/>
          </a:bodyPr>
          <a:lstStyle/>
          <a:p>
            <a:r>
              <a:rPr lang="en-US" dirty="0" smtClean="0"/>
              <a:t>Suppose you have an array of capacity 10</a:t>
            </a:r>
          </a:p>
          <a:p>
            <a:pPr marL="0" indent="0">
              <a:buNone/>
            </a:pPr>
            <a:r>
              <a:rPr lang="en-US" dirty="0"/>
              <a:t>	</a:t>
            </a:r>
            <a:r>
              <a:rPr lang="en-US" dirty="0" smtClean="0"/>
              <a:t>and </a:t>
            </a:r>
            <a:r>
              <a:rPr lang="en-US" dirty="0" smtClean="0"/>
              <a:t>the first nine entries are sorted</a:t>
            </a:r>
          </a:p>
          <a:p>
            <a:pPr lvl="1"/>
            <a:r>
              <a:rPr lang="en-US" dirty="0" smtClean="0"/>
              <a:t>For example:</a:t>
            </a:r>
          </a:p>
          <a:p>
            <a:pPr lvl="1"/>
            <a:endParaRPr lang="en-US" dirty="0"/>
          </a:p>
          <a:p>
            <a:pPr lvl="1"/>
            <a:endParaRPr lang="en-US" dirty="0" smtClean="0"/>
          </a:p>
          <a:p>
            <a:r>
              <a:rPr lang="en-US" dirty="0" smtClean="0"/>
              <a:t>Question: How could you convert this into a sorted list?</a:t>
            </a:r>
          </a:p>
          <a:p>
            <a:pPr marL="857250" lvl="1" indent="-457200">
              <a:buFont typeface="+mj-lt"/>
              <a:buAutoNum type="arabicPeriod"/>
            </a:pPr>
            <a:r>
              <a:rPr lang="en-US" dirty="0" smtClean="0"/>
              <a:t>Assign the last entry to a </a:t>
            </a:r>
            <a:r>
              <a:rPr lang="en-US" dirty="0"/>
              <a:t>temporary variable: </a:t>
            </a:r>
            <a:r>
              <a:rPr lang="en-US" dirty="0" smtClean="0">
                <a:latin typeface="Consolas" panose="020B0609020204030204" pitchFamily="49" charset="0"/>
              </a:rPr>
              <a:t>6</a:t>
            </a:r>
            <a:endParaRPr lang="en-US" dirty="0"/>
          </a:p>
          <a:p>
            <a:pPr marL="857250" lvl="1" indent="-457200">
              <a:buFont typeface="+mj-lt"/>
              <a:buAutoNum type="arabicPeriod"/>
            </a:pPr>
            <a:r>
              <a:rPr lang="en-US" dirty="0" smtClean="0"/>
              <a:t>Starting from the back,</a:t>
            </a:r>
          </a:p>
          <a:p>
            <a:pPr marL="400050" lvl="1" indent="0">
              <a:buNone/>
            </a:pPr>
            <a:r>
              <a:rPr lang="en-US" dirty="0"/>
              <a:t>	</a:t>
            </a:r>
            <a:r>
              <a:rPr lang="en-US" dirty="0" smtClean="0"/>
              <a:t>      </a:t>
            </a:r>
            <a:r>
              <a:rPr lang="en-US" dirty="0" smtClean="0"/>
              <a:t>copy any entries greater than this value to the next entry</a:t>
            </a:r>
          </a:p>
          <a:p>
            <a:pPr marL="857250" lvl="1" indent="-457200">
              <a:buFont typeface="+mj-lt"/>
              <a:buAutoNum type="arabicPeriod" startAt="3"/>
            </a:pPr>
            <a:r>
              <a:rPr lang="en-US" dirty="0" smtClean="0"/>
              <a:t>Copy the temporary value into the now-available opening</a:t>
            </a:r>
            <a:endParaRPr lang="en-CA" dirty="0" smtClean="0"/>
          </a:p>
        </p:txBody>
      </p:sp>
      <p:graphicFrame>
        <p:nvGraphicFramePr>
          <p:cNvPr id="6" name="Table 5"/>
          <p:cNvGraphicFramePr>
            <a:graphicFrameLocks noGrp="1"/>
          </p:cNvGraphicFramePr>
          <p:nvPr>
            <p:extLst>
              <p:ext uri="{D42A27DB-BD31-4B8C-83A1-F6EECF244321}">
                <p14:modId xmlns:p14="http://schemas.microsoft.com/office/powerpoint/2010/main" val="3714399042"/>
              </p:ext>
            </p:extLst>
          </p:nvPr>
        </p:nvGraphicFramePr>
        <p:xfrm>
          <a:off x="1619672" y="2636912"/>
          <a:ext cx="6096000" cy="370840"/>
        </p:xfrm>
        <a:graphic>
          <a:graphicData uri="http://schemas.openxmlformats.org/drawingml/2006/table">
            <a:tbl>
              <a:tblPr firstRow="1" bandRow="1">
                <a:tableStyleId>{2D5ABB26-0587-4C30-8999-92F81FD0307C}</a:tableStyleId>
              </a:tblPr>
              <a:tblGrid>
                <a:gridCol w="609600"/>
                <a:gridCol w="609600"/>
                <a:gridCol w="609600"/>
                <a:gridCol w="609600"/>
                <a:gridCol w="609600"/>
                <a:gridCol w="609600"/>
                <a:gridCol w="609600"/>
                <a:gridCol w="609600"/>
                <a:gridCol w="609600"/>
                <a:gridCol w="609600"/>
              </a:tblGrid>
              <a:tr h="370840">
                <a:tc>
                  <a:txBody>
                    <a:bodyPr/>
                    <a:lstStyle/>
                    <a:p>
                      <a:pPr algn="ctr"/>
                      <a:r>
                        <a:rPr lang="en-US" dirty="0" smtClean="0">
                          <a:latin typeface="Consolas" panose="020B0609020204030204" pitchFamily="49" charset="0"/>
                        </a:rPr>
                        <a:t>-3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Rectangle 4"/>
          <p:cNvSpPr/>
          <p:nvPr/>
        </p:nvSpPr>
        <p:spPr>
          <a:xfrm>
            <a:off x="3593962" y="2638381"/>
            <a:ext cx="311304" cy="369332"/>
          </a:xfrm>
          <a:prstGeom prst="rect">
            <a:avLst/>
          </a:prstGeom>
        </p:spPr>
        <p:txBody>
          <a:bodyPr wrap="none">
            <a:spAutoFit/>
          </a:bodyPr>
          <a:lstStyle/>
          <a:p>
            <a:pPr algn="ctr"/>
            <a:r>
              <a:rPr lang="en-US" dirty="0" smtClean="0">
                <a:latin typeface="Consolas" panose="020B0609020204030204" pitchFamily="49" charset="0"/>
              </a:rPr>
              <a:t>8</a:t>
            </a:r>
            <a:endParaRPr lang="en-CA" dirty="0">
              <a:latin typeface="Consolas" panose="020B0609020204030204" pitchFamily="49" charset="0"/>
            </a:endParaRPr>
          </a:p>
        </p:txBody>
      </p:sp>
      <p:sp>
        <p:nvSpPr>
          <p:cNvPr id="8" name="Rectangle 7"/>
          <p:cNvSpPr/>
          <p:nvPr/>
        </p:nvSpPr>
        <p:spPr>
          <a:xfrm>
            <a:off x="4141392" y="2638420"/>
            <a:ext cx="437941" cy="369332"/>
          </a:xfrm>
          <a:prstGeom prst="rect">
            <a:avLst/>
          </a:prstGeom>
        </p:spPr>
        <p:txBody>
          <a:bodyPr wrap="none">
            <a:spAutoFit/>
          </a:bodyPr>
          <a:lstStyle/>
          <a:p>
            <a:pPr algn="ctr"/>
            <a:r>
              <a:rPr lang="en-US" dirty="0" smtClean="0">
                <a:latin typeface="Consolas" panose="020B0609020204030204" pitchFamily="49" charset="0"/>
              </a:rPr>
              <a:t>12</a:t>
            </a:r>
            <a:endParaRPr lang="en-CA" dirty="0">
              <a:latin typeface="Consolas" panose="020B0609020204030204" pitchFamily="49" charset="0"/>
            </a:endParaRPr>
          </a:p>
        </p:txBody>
      </p:sp>
      <p:sp>
        <p:nvSpPr>
          <p:cNvPr id="9" name="Rectangle 8"/>
          <p:cNvSpPr/>
          <p:nvPr/>
        </p:nvSpPr>
        <p:spPr>
          <a:xfrm>
            <a:off x="4752140" y="2638459"/>
            <a:ext cx="437941" cy="369332"/>
          </a:xfrm>
          <a:prstGeom prst="rect">
            <a:avLst/>
          </a:prstGeom>
        </p:spPr>
        <p:txBody>
          <a:bodyPr wrap="none">
            <a:spAutoFit/>
          </a:bodyPr>
          <a:lstStyle/>
          <a:p>
            <a:pPr algn="ctr"/>
            <a:r>
              <a:rPr lang="en-US" dirty="0" smtClean="0">
                <a:latin typeface="Consolas" panose="020B0609020204030204" pitchFamily="49" charset="0"/>
              </a:rPr>
              <a:t>13</a:t>
            </a:r>
            <a:endParaRPr lang="en-CA" dirty="0">
              <a:latin typeface="Consolas" panose="020B0609020204030204" pitchFamily="49" charset="0"/>
            </a:endParaRPr>
          </a:p>
        </p:txBody>
      </p:sp>
      <p:sp>
        <p:nvSpPr>
          <p:cNvPr id="10" name="Rectangle 9"/>
          <p:cNvSpPr/>
          <p:nvPr/>
        </p:nvSpPr>
        <p:spPr>
          <a:xfrm>
            <a:off x="5353557" y="2638498"/>
            <a:ext cx="437941" cy="369332"/>
          </a:xfrm>
          <a:prstGeom prst="rect">
            <a:avLst/>
          </a:prstGeom>
        </p:spPr>
        <p:txBody>
          <a:bodyPr wrap="none">
            <a:spAutoFit/>
          </a:bodyPr>
          <a:lstStyle/>
          <a:p>
            <a:pPr algn="ctr"/>
            <a:r>
              <a:rPr lang="en-US" dirty="0" smtClean="0">
                <a:latin typeface="Consolas" panose="020B0609020204030204" pitchFamily="49" charset="0"/>
              </a:rPr>
              <a:t>17</a:t>
            </a:r>
            <a:endParaRPr lang="en-CA" dirty="0">
              <a:latin typeface="Consolas" panose="020B0609020204030204" pitchFamily="49" charset="0"/>
            </a:endParaRPr>
          </a:p>
        </p:txBody>
      </p:sp>
      <p:sp>
        <p:nvSpPr>
          <p:cNvPr id="11" name="Rectangle 10"/>
          <p:cNvSpPr/>
          <p:nvPr/>
        </p:nvSpPr>
        <p:spPr>
          <a:xfrm>
            <a:off x="5973636" y="2638537"/>
            <a:ext cx="437941" cy="369332"/>
          </a:xfrm>
          <a:prstGeom prst="rect">
            <a:avLst/>
          </a:prstGeom>
        </p:spPr>
        <p:txBody>
          <a:bodyPr wrap="none">
            <a:spAutoFit/>
          </a:bodyPr>
          <a:lstStyle/>
          <a:p>
            <a:pPr algn="ctr"/>
            <a:r>
              <a:rPr lang="en-US" dirty="0" smtClean="0">
                <a:latin typeface="Consolas" panose="020B0609020204030204" pitchFamily="49" charset="0"/>
              </a:rPr>
              <a:t>20</a:t>
            </a:r>
            <a:endParaRPr lang="en-CA" dirty="0">
              <a:latin typeface="Consolas" panose="020B0609020204030204" pitchFamily="49" charset="0"/>
            </a:endParaRPr>
          </a:p>
        </p:txBody>
      </p:sp>
      <p:sp>
        <p:nvSpPr>
          <p:cNvPr id="12" name="Rectangle 11"/>
          <p:cNvSpPr/>
          <p:nvPr/>
        </p:nvSpPr>
        <p:spPr>
          <a:xfrm>
            <a:off x="6575053" y="2638576"/>
            <a:ext cx="437941" cy="369332"/>
          </a:xfrm>
          <a:prstGeom prst="rect">
            <a:avLst/>
          </a:prstGeom>
        </p:spPr>
        <p:txBody>
          <a:bodyPr wrap="none">
            <a:spAutoFit/>
          </a:bodyPr>
          <a:lstStyle/>
          <a:p>
            <a:pPr algn="ctr"/>
            <a:r>
              <a:rPr lang="en-US" dirty="0" smtClean="0">
                <a:latin typeface="Consolas" panose="020B0609020204030204" pitchFamily="49" charset="0"/>
              </a:rPr>
              <a:t>23</a:t>
            </a:r>
            <a:endParaRPr lang="en-CA" dirty="0">
              <a:latin typeface="Consolas" panose="020B0609020204030204" pitchFamily="49" charset="0"/>
            </a:endParaRPr>
          </a:p>
        </p:txBody>
      </p:sp>
      <p:sp>
        <p:nvSpPr>
          <p:cNvPr id="13" name="Rectangle 12"/>
          <p:cNvSpPr/>
          <p:nvPr/>
        </p:nvSpPr>
        <p:spPr>
          <a:xfrm>
            <a:off x="7249706" y="2641021"/>
            <a:ext cx="311304" cy="369332"/>
          </a:xfrm>
          <a:prstGeom prst="rect">
            <a:avLst/>
          </a:prstGeom>
        </p:spPr>
        <p:txBody>
          <a:bodyPr wrap="none">
            <a:spAutoFit/>
          </a:bodyPr>
          <a:lstStyle/>
          <a:p>
            <a:pPr algn="ctr"/>
            <a:r>
              <a:rPr lang="en-US" dirty="0" smtClean="0">
                <a:latin typeface="Consolas" panose="020B0609020204030204" pitchFamily="49" charset="0"/>
              </a:rPr>
              <a:t>6</a:t>
            </a:r>
            <a:endParaRPr lang="en-CA" dirty="0">
              <a:latin typeface="Consolas" panose="020B0609020204030204" pitchFamily="49" charset="0"/>
            </a:endParaRPr>
          </a:p>
        </p:txBody>
      </p:sp>
      <p:sp>
        <p:nvSpPr>
          <p:cNvPr id="14" name="Rectangle 13"/>
          <p:cNvSpPr/>
          <p:nvPr/>
        </p:nvSpPr>
        <p:spPr>
          <a:xfrm>
            <a:off x="3593962" y="2651279"/>
            <a:ext cx="311304" cy="369332"/>
          </a:xfrm>
          <a:prstGeom prst="rect">
            <a:avLst/>
          </a:prstGeom>
        </p:spPr>
        <p:txBody>
          <a:bodyPr wrap="none">
            <a:spAutoFit/>
          </a:bodyPr>
          <a:lstStyle/>
          <a:p>
            <a:pPr algn="ctr"/>
            <a:r>
              <a:rPr lang="en-US" dirty="0" smtClean="0">
                <a:latin typeface="Consolas" panose="020B0609020204030204" pitchFamily="49" charset="0"/>
              </a:rPr>
              <a:t>6</a:t>
            </a:r>
            <a:endParaRPr lang="en-CA" dirty="0">
              <a:latin typeface="Consolas" panose="020B0609020204030204" pitchFamily="49" charset="0"/>
            </a:endParaRPr>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1907134565"/>
      </p:ext>
    </p:extLst>
  </p:cSld>
  <p:clrMapOvr>
    <a:masterClrMapping/>
  </p:clrMapOvr>
  <mc:AlternateContent xmlns:mc="http://schemas.openxmlformats.org/markup-compatibility/2006">
    <mc:Choice xmlns:p14="http://schemas.microsoft.com/office/powerpoint/2010/main" Requires="p14">
      <p:transition spd="slow" p14:dur="2000" advTm="104157"/>
    </mc:Choice>
    <mc:Fallback>
      <p:transition spd="slow" advTm="104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3" presetClass="emph" presetSubtype="2" fill="hold" grpId="1" nodeType="withEffect">
                                  <p:stCondLst>
                                    <p:cond delay="0"/>
                                  </p:stCondLst>
                                  <p:childTnLst>
                                    <p:animClr clrSpc="rgb" dir="cw">
                                      <p:cBhvr override="childStyle">
                                        <p:cTn id="36" dur="500" fill="hold"/>
                                        <p:tgtEl>
                                          <p:spTgt spid="13"/>
                                        </p:tgtEl>
                                        <p:attrNameLst>
                                          <p:attrName>style.color</p:attrName>
                                        </p:attrNameLst>
                                      </p:cBhvr>
                                      <p:to>
                                        <a:srgbClr val="A0A0A0"/>
                                      </p:to>
                                    </p:animClr>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2"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par>
                          <p:cTn id="47" fill="hold">
                            <p:stCondLst>
                              <p:cond delay="0"/>
                            </p:stCondLst>
                            <p:childTnLst>
                              <p:par>
                                <p:cTn id="48" presetID="42" presetClass="path" presetSubtype="0" accel="50000" decel="50000" fill="hold" grpId="1" nodeType="afterEffect">
                                  <p:stCondLst>
                                    <p:cond delay="0"/>
                                  </p:stCondLst>
                                  <p:childTnLst>
                                    <p:animMotion origin="layout" path="M 4.44444E-6 -4.07407E-6 L 0.06684 -4.07407E-6 " pathEditMode="relative" rAng="0" ptsTypes="AA">
                                      <p:cBhvr>
                                        <p:cTn id="49" dur="1000" fill="hold"/>
                                        <p:tgtEl>
                                          <p:spTgt spid="12"/>
                                        </p:tgtEl>
                                        <p:attrNameLst>
                                          <p:attrName>ppt_x</p:attrName>
                                          <p:attrName>ppt_y</p:attrName>
                                        </p:attrNameLst>
                                      </p:cBhvr>
                                      <p:rCtr x="3333" y="0"/>
                                    </p:animMotion>
                                  </p:childTnLst>
                                </p:cTn>
                              </p:par>
                            </p:childTnLst>
                          </p:cTn>
                        </p:par>
                        <p:par>
                          <p:cTn id="50" fill="hold">
                            <p:stCondLst>
                              <p:cond delay="1000"/>
                            </p:stCondLst>
                            <p:childTnLst>
                              <p:par>
                                <p:cTn id="51" presetID="42" presetClass="path" presetSubtype="0" accel="50000" decel="50000" fill="hold" grpId="1" nodeType="afterEffect">
                                  <p:stCondLst>
                                    <p:cond delay="0"/>
                                  </p:stCondLst>
                                  <p:childTnLst>
                                    <p:animMotion origin="layout" path="M -0.00069 0.00023 L 0.0658 -2.59259E-6 " pathEditMode="relative" rAng="0" ptsTypes="AA">
                                      <p:cBhvr>
                                        <p:cTn id="52" dur="1000" fill="hold"/>
                                        <p:tgtEl>
                                          <p:spTgt spid="11"/>
                                        </p:tgtEl>
                                        <p:attrNameLst>
                                          <p:attrName>ppt_x</p:attrName>
                                          <p:attrName>ppt_y</p:attrName>
                                        </p:attrNameLst>
                                      </p:cBhvr>
                                      <p:rCtr x="3316" y="-23"/>
                                    </p:animMotion>
                                  </p:childTnLst>
                                </p:cTn>
                              </p:par>
                            </p:childTnLst>
                          </p:cTn>
                        </p:par>
                        <p:par>
                          <p:cTn id="53" fill="hold">
                            <p:stCondLst>
                              <p:cond delay="2000"/>
                            </p:stCondLst>
                            <p:childTnLst>
                              <p:par>
                                <p:cTn id="54" presetID="42" presetClass="path" presetSubtype="0" accel="50000" decel="50000" fill="hold" grpId="1" nodeType="afterEffect">
                                  <p:stCondLst>
                                    <p:cond delay="0"/>
                                  </p:stCondLst>
                                  <p:childTnLst>
                                    <p:animMotion origin="layout" path="M 0.00053 0.00023 L 0.06719 0.00023 " pathEditMode="relative" rAng="0" ptsTypes="AA">
                                      <p:cBhvr>
                                        <p:cTn id="55" dur="1000" fill="hold"/>
                                        <p:tgtEl>
                                          <p:spTgt spid="10"/>
                                        </p:tgtEl>
                                        <p:attrNameLst>
                                          <p:attrName>ppt_x</p:attrName>
                                          <p:attrName>ppt_y</p:attrName>
                                        </p:attrNameLst>
                                      </p:cBhvr>
                                      <p:rCtr x="3333" y="0"/>
                                    </p:animMotion>
                                  </p:childTnLst>
                                </p:cTn>
                              </p:par>
                            </p:childTnLst>
                          </p:cTn>
                        </p:par>
                        <p:par>
                          <p:cTn id="56" fill="hold">
                            <p:stCondLst>
                              <p:cond delay="3000"/>
                            </p:stCondLst>
                            <p:childTnLst>
                              <p:par>
                                <p:cTn id="57" presetID="42" presetClass="path" presetSubtype="0" accel="50000" decel="50000" fill="hold" grpId="1" nodeType="afterEffect">
                                  <p:stCondLst>
                                    <p:cond delay="0"/>
                                  </p:stCondLst>
                                  <p:childTnLst>
                                    <p:animMotion origin="layout" path="M -0.00069 0.00023 L 0.06632 0.00023 " pathEditMode="relative" rAng="0" ptsTypes="AA">
                                      <p:cBhvr>
                                        <p:cTn id="58" dur="1000" fill="hold"/>
                                        <p:tgtEl>
                                          <p:spTgt spid="9"/>
                                        </p:tgtEl>
                                        <p:attrNameLst>
                                          <p:attrName>ppt_x</p:attrName>
                                          <p:attrName>ppt_y</p:attrName>
                                        </p:attrNameLst>
                                      </p:cBhvr>
                                      <p:rCtr x="3351" y="0"/>
                                    </p:animMotion>
                                  </p:childTnLst>
                                </p:cTn>
                              </p:par>
                            </p:childTnLst>
                          </p:cTn>
                        </p:par>
                        <p:par>
                          <p:cTn id="59" fill="hold">
                            <p:stCondLst>
                              <p:cond delay="4000"/>
                            </p:stCondLst>
                            <p:childTnLst>
                              <p:par>
                                <p:cTn id="60" presetID="42" presetClass="path" presetSubtype="0" accel="50000" decel="50000" fill="hold" grpId="1" nodeType="afterEffect">
                                  <p:stCondLst>
                                    <p:cond delay="0"/>
                                  </p:stCondLst>
                                  <p:childTnLst>
                                    <p:animMotion origin="layout" path="M 2.77778E-7 0.00046 L 0.06597 0.00023 " pathEditMode="relative" rAng="0" ptsTypes="AA">
                                      <p:cBhvr>
                                        <p:cTn id="61" dur="1000" fill="hold"/>
                                        <p:tgtEl>
                                          <p:spTgt spid="8"/>
                                        </p:tgtEl>
                                        <p:attrNameLst>
                                          <p:attrName>ppt_x</p:attrName>
                                          <p:attrName>ppt_y</p:attrName>
                                        </p:attrNameLst>
                                      </p:cBhvr>
                                      <p:rCtr x="3299" y="-23"/>
                                    </p:animMotion>
                                  </p:childTnLst>
                                </p:cTn>
                              </p:par>
                            </p:childTnLst>
                          </p:cTn>
                        </p:par>
                        <p:par>
                          <p:cTn id="62" fill="hold">
                            <p:stCondLst>
                              <p:cond delay="5000"/>
                            </p:stCondLst>
                            <p:childTnLst>
                              <p:par>
                                <p:cTn id="63" presetID="42" presetClass="path" presetSubtype="0" accel="50000" decel="50000" fill="hold" grpId="1" nodeType="afterEffect">
                                  <p:stCondLst>
                                    <p:cond delay="0"/>
                                  </p:stCondLst>
                                  <p:childTnLst>
                                    <p:animMotion origin="layout" path="M 5.55556E-7 0.00069 L 0.06684 0.00046 " pathEditMode="relative" rAng="0" ptsTypes="AA">
                                      <p:cBhvr>
                                        <p:cTn id="64" dur="1000" fill="hold"/>
                                        <p:tgtEl>
                                          <p:spTgt spid="5"/>
                                        </p:tgtEl>
                                        <p:attrNameLst>
                                          <p:attrName>ppt_x</p:attrName>
                                          <p:attrName>ppt_y</p:attrName>
                                        </p:attrNameLst>
                                      </p:cBhvr>
                                      <p:rCtr x="3333" y="-23"/>
                                    </p:animMotion>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16"/>
                </p:tgtEl>
              </p:cMediaNode>
            </p:audio>
          </p:childTnLst>
        </p:cTn>
      </p:par>
    </p:tnLst>
    <p:bldLst>
      <p:bldP spid="5" grpId="0"/>
      <p:bldP spid="5" grpId="1"/>
      <p:bldP spid="8" grpId="0"/>
      <p:bldP spid="8" grpId="1"/>
      <p:bldP spid="9" grpId="0"/>
      <p:bldP spid="9" grpId="1"/>
      <p:bldP spid="10" grpId="0"/>
      <p:bldP spid="10" grpId="1"/>
      <p:bldP spid="11" grpId="0"/>
      <p:bldP spid="11" grpId="1"/>
      <p:bldP spid="12" grpId="0"/>
      <p:bldP spid="12" grpId="1"/>
      <p:bldP spid="13" grpId="0"/>
      <p:bldP spid="13" grpId="1"/>
      <p:bldP spid="13" grpId="2"/>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Inserting into a sorted array</a:t>
            </a:r>
            <a:endParaRPr lang="en-CA" dirty="0"/>
          </a:p>
        </p:txBody>
      </p:sp>
      <p:sp>
        <p:nvSpPr>
          <p:cNvPr id="3" name="Content Placeholder 2"/>
          <p:cNvSpPr>
            <a:spLocks noGrp="1"/>
          </p:cNvSpPr>
          <p:nvPr>
            <p:ph idx="1"/>
          </p:nvPr>
        </p:nvSpPr>
        <p:spPr/>
        <p:txBody>
          <a:bodyPr>
            <a:normAutofit lnSpcReduction="10000"/>
          </a:bodyPr>
          <a:lstStyle/>
          <a:p>
            <a:r>
              <a:rPr lang="en-US" dirty="0" smtClean="0"/>
              <a:t>Can we implement this as a function?</a:t>
            </a:r>
          </a:p>
          <a:p>
            <a:pPr lvl="1"/>
            <a:r>
              <a:rPr lang="en-US" dirty="0" smtClean="0"/>
              <a:t>The function declaration would be:</a:t>
            </a:r>
          </a:p>
          <a:p>
            <a:pPr marL="857250" lvl="2" indent="0">
              <a:buNone/>
            </a:pPr>
            <a:r>
              <a:rPr lang="en-US" dirty="0" smtClean="0">
                <a:latin typeface="Consolas" panose="020B0609020204030204" pitchFamily="49" charset="0"/>
              </a:rPr>
              <a:t>void insert( double array[],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size_t</a:t>
            </a:r>
            <a:r>
              <a:rPr lang="en-US" dirty="0" smtClean="0">
                <a:latin typeface="Consolas" panose="020B0609020204030204" pitchFamily="49" charset="0"/>
              </a:rPr>
              <a:t> capacity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441088156"/>
      </p:ext>
    </p:extLst>
  </p:cSld>
  <p:clrMapOvr>
    <a:masterClrMapping/>
  </p:clrMapOvr>
  <mc:AlternateContent xmlns:mc="http://schemas.openxmlformats.org/markup-compatibility/2006">
    <mc:Choice xmlns:p14="http://schemas.microsoft.com/office/powerpoint/2010/main" Requires="p14">
      <p:transition spd="slow" p14:dur="2000" advTm="26648"/>
    </mc:Choice>
    <mc:Fallback>
      <p:transition spd="slow" advTm="26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Inserting into a sorted array</a:t>
            </a:r>
            <a:endParaRPr lang="en-CA" dirty="0"/>
          </a:p>
        </p:txBody>
      </p:sp>
      <p:sp>
        <p:nvSpPr>
          <p:cNvPr id="3" name="Content Placeholder 2"/>
          <p:cNvSpPr>
            <a:spLocks noGrp="1"/>
          </p:cNvSpPr>
          <p:nvPr>
            <p:ph idx="1"/>
          </p:nvPr>
        </p:nvSpPr>
        <p:spPr/>
        <p:txBody>
          <a:bodyPr>
            <a:normAutofit lnSpcReduction="10000"/>
          </a:bodyPr>
          <a:lstStyle/>
          <a:p>
            <a:r>
              <a:rPr lang="en-US" dirty="0" smtClean="0"/>
              <a:t>What operations did we perform here?</a:t>
            </a:r>
          </a:p>
          <a:p>
            <a:pPr marL="457200" lvl="1" indent="0">
              <a:buNone/>
            </a:pPr>
            <a:endParaRPr lang="en-US" dirty="0"/>
          </a:p>
          <a:p>
            <a:pPr lvl="1"/>
            <a:endParaRPr lang="en-US" dirty="0" smtClean="0"/>
          </a:p>
          <a:p>
            <a:endParaRPr lang="en-US" dirty="0" smtClean="0"/>
          </a:p>
          <a:p>
            <a:endParaRPr lang="en-US" dirty="0"/>
          </a:p>
          <a:p>
            <a:pPr marL="0" indent="0">
              <a:buNone/>
            </a:pPr>
            <a:endParaRPr lang="en-US" sz="1800" dirty="0" smtClean="0">
              <a:latin typeface="Consolas" panose="020B0609020204030204" pitchFamily="49" charset="0"/>
            </a:endParaRPr>
          </a:p>
          <a:p>
            <a:pPr marL="0" indent="0">
              <a:buNone/>
            </a:pPr>
            <a:r>
              <a:rPr lang="en-US" sz="1800" dirty="0">
                <a:latin typeface="Consolas" panose="020B0609020204030204" pitchFamily="49" charset="0"/>
              </a:rPr>
              <a:t>	</a:t>
            </a:r>
            <a:r>
              <a:rPr lang="en-US" sz="1800" dirty="0" smtClean="0">
                <a:latin typeface="Consolas" panose="020B0609020204030204" pitchFamily="49" charset="0"/>
              </a:rPr>
              <a:t>double value{array[9]}</a:t>
            </a:r>
          </a:p>
          <a:p>
            <a:pPr marL="0" indent="0">
              <a:buNone/>
            </a:pPr>
            <a:endParaRPr lang="en-US" sz="1800" dirty="0" smtClean="0">
              <a:latin typeface="Consolas" panose="020B0609020204030204" pitchFamily="49" charset="0"/>
            </a:endParaRPr>
          </a:p>
          <a:p>
            <a:pPr marL="0" indent="0">
              <a:buNone/>
            </a:pPr>
            <a:endParaRPr lang="en-US" sz="1800" dirty="0">
              <a:latin typeface="Consolas" panose="020B0609020204030204" pitchFamily="49" charset="0"/>
            </a:endParaRPr>
          </a:p>
          <a:p>
            <a:pPr marL="0" indent="0">
              <a:buNone/>
            </a:pPr>
            <a:r>
              <a:rPr lang="en-US" sz="1800" dirty="0" smtClean="0">
                <a:latin typeface="Consolas" panose="020B0609020204030204" pitchFamily="49" charset="0"/>
              </a:rPr>
              <a:t>	  9	array[8] &gt; value	array[9] = array[8]</a:t>
            </a:r>
          </a:p>
          <a:p>
            <a:pPr marL="0" indent="0">
              <a:buNone/>
            </a:pPr>
            <a:r>
              <a:rPr lang="en-US" sz="1800" dirty="0">
                <a:latin typeface="Consolas" panose="020B0609020204030204" pitchFamily="49" charset="0"/>
              </a:rPr>
              <a:t>	</a:t>
            </a:r>
            <a:r>
              <a:rPr lang="en-US" sz="1800" dirty="0" smtClean="0">
                <a:latin typeface="Consolas" panose="020B0609020204030204" pitchFamily="49" charset="0"/>
              </a:rPr>
              <a:t>  8</a:t>
            </a:r>
            <a:r>
              <a:rPr lang="en-US" sz="1800" dirty="0">
                <a:latin typeface="Consolas" panose="020B0609020204030204" pitchFamily="49" charset="0"/>
              </a:rPr>
              <a:t>	</a:t>
            </a:r>
            <a:r>
              <a:rPr lang="en-US" sz="1800" dirty="0" smtClean="0">
                <a:latin typeface="Consolas" panose="020B0609020204030204" pitchFamily="49" charset="0"/>
              </a:rPr>
              <a:t>array[7] </a:t>
            </a:r>
            <a:r>
              <a:rPr lang="en-US" sz="1800" dirty="0">
                <a:latin typeface="Consolas" panose="020B0609020204030204" pitchFamily="49" charset="0"/>
              </a:rPr>
              <a:t>&gt; value	</a:t>
            </a:r>
            <a:r>
              <a:rPr lang="en-US" sz="1800" dirty="0" smtClean="0">
                <a:latin typeface="Consolas" panose="020B0609020204030204" pitchFamily="49" charset="0"/>
              </a:rPr>
              <a:t>array[8] </a:t>
            </a:r>
            <a:r>
              <a:rPr lang="en-US" sz="1800" dirty="0">
                <a:latin typeface="Consolas" panose="020B0609020204030204" pitchFamily="49" charset="0"/>
              </a:rPr>
              <a:t>= </a:t>
            </a:r>
            <a:r>
              <a:rPr lang="en-US" sz="1800" dirty="0" smtClean="0">
                <a:latin typeface="Consolas" panose="020B0609020204030204" pitchFamily="49" charset="0"/>
              </a:rPr>
              <a:t>array[7]</a:t>
            </a:r>
            <a:endParaRPr lang="en-US" sz="1800" dirty="0">
              <a:latin typeface="Consolas" panose="020B0609020204030204" pitchFamily="49" charset="0"/>
            </a:endParaRPr>
          </a:p>
          <a:p>
            <a:pPr marL="0" indent="0">
              <a:buNone/>
            </a:pPr>
            <a:r>
              <a:rPr lang="en-US" sz="1800" dirty="0">
                <a:latin typeface="Consolas" panose="020B0609020204030204" pitchFamily="49" charset="0"/>
              </a:rPr>
              <a:t>	</a:t>
            </a:r>
            <a:r>
              <a:rPr lang="en-US" sz="1800" dirty="0" smtClean="0">
                <a:latin typeface="Consolas" panose="020B0609020204030204" pitchFamily="49" charset="0"/>
              </a:rPr>
              <a:t>  7</a:t>
            </a:r>
            <a:r>
              <a:rPr lang="en-US" sz="1800" dirty="0">
                <a:latin typeface="Consolas" panose="020B0609020204030204" pitchFamily="49" charset="0"/>
              </a:rPr>
              <a:t>	</a:t>
            </a:r>
            <a:r>
              <a:rPr lang="en-US" sz="1800" dirty="0" smtClean="0">
                <a:latin typeface="Consolas" panose="020B0609020204030204" pitchFamily="49" charset="0"/>
              </a:rPr>
              <a:t>array[6] </a:t>
            </a:r>
            <a:r>
              <a:rPr lang="en-US" sz="1800" dirty="0">
                <a:latin typeface="Consolas" panose="020B0609020204030204" pitchFamily="49" charset="0"/>
              </a:rPr>
              <a:t>&gt; value	</a:t>
            </a:r>
            <a:r>
              <a:rPr lang="en-US" sz="1800" dirty="0" smtClean="0">
                <a:latin typeface="Consolas" panose="020B0609020204030204" pitchFamily="49" charset="0"/>
              </a:rPr>
              <a:t>array[7] </a:t>
            </a:r>
            <a:r>
              <a:rPr lang="en-US" sz="1800" dirty="0">
                <a:latin typeface="Consolas" panose="020B0609020204030204" pitchFamily="49" charset="0"/>
              </a:rPr>
              <a:t>= </a:t>
            </a:r>
            <a:r>
              <a:rPr lang="en-US" sz="1800" dirty="0" smtClean="0">
                <a:latin typeface="Consolas" panose="020B0609020204030204" pitchFamily="49" charset="0"/>
              </a:rPr>
              <a:t>array[6]</a:t>
            </a:r>
            <a:endParaRPr lang="en-US" sz="1800" dirty="0">
              <a:latin typeface="Consolas" panose="020B0609020204030204" pitchFamily="49" charset="0"/>
            </a:endParaRPr>
          </a:p>
          <a:p>
            <a:pPr marL="0" indent="0">
              <a:buNone/>
            </a:pPr>
            <a:r>
              <a:rPr lang="en-US" sz="1800" dirty="0">
                <a:latin typeface="Consolas" panose="020B0609020204030204" pitchFamily="49" charset="0"/>
              </a:rPr>
              <a:t>	</a:t>
            </a:r>
            <a:r>
              <a:rPr lang="en-US" sz="1800" dirty="0" smtClean="0">
                <a:latin typeface="Consolas" panose="020B0609020204030204" pitchFamily="49" charset="0"/>
              </a:rPr>
              <a:t>  6</a:t>
            </a:r>
            <a:r>
              <a:rPr lang="en-US" sz="1800" dirty="0">
                <a:latin typeface="Consolas" panose="020B0609020204030204" pitchFamily="49" charset="0"/>
              </a:rPr>
              <a:t>	</a:t>
            </a:r>
            <a:r>
              <a:rPr lang="en-US" sz="1800" dirty="0" smtClean="0">
                <a:latin typeface="Consolas" panose="020B0609020204030204" pitchFamily="49" charset="0"/>
              </a:rPr>
              <a:t>array[5] </a:t>
            </a:r>
            <a:r>
              <a:rPr lang="en-US" sz="1800" dirty="0">
                <a:latin typeface="Consolas" panose="020B0609020204030204" pitchFamily="49" charset="0"/>
              </a:rPr>
              <a:t>&gt; value	</a:t>
            </a:r>
            <a:r>
              <a:rPr lang="en-US" sz="1800" dirty="0" smtClean="0">
                <a:latin typeface="Consolas" panose="020B0609020204030204" pitchFamily="49" charset="0"/>
              </a:rPr>
              <a:t>array[6] </a:t>
            </a:r>
            <a:r>
              <a:rPr lang="en-US" sz="1800" dirty="0">
                <a:latin typeface="Consolas" panose="020B0609020204030204" pitchFamily="49" charset="0"/>
              </a:rPr>
              <a:t>= </a:t>
            </a:r>
            <a:r>
              <a:rPr lang="en-US" sz="1800" dirty="0" smtClean="0">
                <a:latin typeface="Consolas" panose="020B0609020204030204" pitchFamily="49" charset="0"/>
              </a:rPr>
              <a:t>array[5]</a:t>
            </a:r>
          </a:p>
          <a:p>
            <a:pPr marL="0" indent="0">
              <a:buNone/>
            </a:pPr>
            <a:r>
              <a:rPr lang="en-US" sz="1800" dirty="0">
                <a:latin typeface="Consolas" panose="020B0609020204030204" pitchFamily="49" charset="0"/>
              </a:rPr>
              <a:t>	</a:t>
            </a:r>
            <a:r>
              <a:rPr lang="en-US" sz="1800" dirty="0" smtClean="0">
                <a:latin typeface="Consolas" panose="020B0609020204030204" pitchFamily="49" charset="0"/>
              </a:rPr>
              <a:t>  5	array[4] &gt; value	array[5] = array[4]</a:t>
            </a:r>
          </a:p>
          <a:p>
            <a:pPr marL="0" indent="0">
              <a:buNone/>
            </a:pPr>
            <a:r>
              <a:rPr lang="en-US" sz="1800" dirty="0">
                <a:latin typeface="Consolas" panose="020B0609020204030204" pitchFamily="49" charset="0"/>
              </a:rPr>
              <a:t>	</a:t>
            </a:r>
            <a:r>
              <a:rPr lang="en-US" sz="1800" dirty="0" smtClean="0">
                <a:latin typeface="Consolas" panose="020B0609020204030204" pitchFamily="49" charset="0"/>
              </a:rPr>
              <a:t>  4	array[3] &gt; value	array[4] = array[3]</a:t>
            </a:r>
          </a:p>
          <a:p>
            <a:pPr marL="0" indent="0">
              <a:buNone/>
            </a:pPr>
            <a:r>
              <a:rPr lang="en-US" sz="1800" dirty="0">
                <a:latin typeface="Consolas" panose="020B0609020204030204" pitchFamily="49" charset="0"/>
              </a:rPr>
              <a:t>	</a:t>
            </a:r>
            <a:r>
              <a:rPr lang="en-US" sz="1800" dirty="0" smtClean="0">
                <a:latin typeface="Consolas" panose="020B0609020204030204" pitchFamily="49" charset="0"/>
              </a:rPr>
              <a:t>  3	array[2] &gt; value</a:t>
            </a:r>
            <a:endParaRPr lang="en-CA" dirty="0" smtClean="0"/>
          </a:p>
        </p:txBody>
      </p:sp>
      <p:graphicFrame>
        <p:nvGraphicFramePr>
          <p:cNvPr id="6" name="Table 5"/>
          <p:cNvGraphicFramePr>
            <a:graphicFrameLocks noGrp="1"/>
          </p:cNvGraphicFramePr>
          <p:nvPr>
            <p:extLst>
              <p:ext uri="{D42A27DB-BD31-4B8C-83A1-F6EECF244321}">
                <p14:modId xmlns:p14="http://schemas.microsoft.com/office/powerpoint/2010/main" val="3647496798"/>
              </p:ext>
            </p:extLst>
          </p:nvPr>
        </p:nvGraphicFramePr>
        <p:xfrm>
          <a:off x="1498047" y="1955761"/>
          <a:ext cx="6096000" cy="579120"/>
        </p:xfrm>
        <a:graphic>
          <a:graphicData uri="http://schemas.openxmlformats.org/drawingml/2006/table">
            <a:tbl>
              <a:tblPr firstRow="1" bandRow="1">
                <a:tableStyleId>{2D5ABB26-0587-4C30-8999-92F81FD0307C}</a:tableStyleId>
              </a:tblPr>
              <a:tblGrid>
                <a:gridCol w="609600"/>
                <a:gridCol w="609600"/>
                <a:gridCol w="609600"/>
                <a:gridCol w="609600"/>
                <a:gridCol w="609600"/>
                <a:gridCol w="609600"/>
                <a:gridCol w="609600"/>
                <a:gridCol w="609600"/>
                <a:gridCol w="609600"/>
                <a:gridCol w="609600"/>
              </a:tblGrid>
              <a:tr h="155781">
                <a:tc>
                  <a:txBody>
                    <a:bodyPr/>
                    <a:lstStyle/>
                    <a:p>
                      <a:pPr algn="l"/>
                      <a:r>
                        <a:rPr lang="en-US" sz="1400" dirty="0" smtClean="0">
                          <a:latin typeface="Consolas" panose="020B0609020204030204" pitchFamily="49" charset="0"/>
                        </a:rPr>
                        <a:t> 0</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1</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2</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3</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4</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5</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6</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7</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8</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9</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5781">
                <a:tc>
                  <a:txBody>
                    <a:bodyPr/>
                    <a:lstStyle/>
                    <a:p>
                      <a:pPr algn="ctr"/>
                      <a:r>
                        <a:rPr lang="en-US" dirty="0" smtClean="0">
                          <a:latin typeface="Consolas" panose="020B0609020204030204" pitchFamily="49" charset="0"/>
                        </a:rPr>
                        <a:t>-3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8</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12</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17</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20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23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14403901"/>
              </p:ext>
            </p:extLst>
          </p:nvPr>
        </p:nvGraphicFramePr>
        <p:xfrm>
          <a:off x="1501151" y="2649359"/>
          <a:ext cx="6096000" cy="579120"/>
        </p:xfrm>
        <a:graphic>
          <a:graphicData uri="http://schemas.openxmlformats.org/drawingml/2006/table">
            <a:tbl>
              <a:tblPr firstRow="1" bandRow="1">
                <a:tableStyleId>{2D5ABB26-0587-4C30-8999-92F81FD0307C}</a:tableStyleId>
              </a:tblPr>
              <a:tblGrid>
                <a:gridCol w="609600"/>
                <a:gridCol w="609600"/>
                <a:gridCol w="609600"/>
                <a:gridCol w="609600"/>
                <a:gridCol w="609600"/>
                <a:gridCol w="609600"/>
                <a:gridCol w="609600"/>
                <a:gridCol w="609600"/>
                <a:gridCol w="609600"/>
                <a:gridCol w="609600"/>
              </a:tblGrid>
              <a:tr h="155781">
                <a:tc>
                  <a:txBody>
                    <a:bodyPr/>
                    <a:lstStyle/>
                    <a:p>
                      <a:pPr algn="l"/>
                      <a:r>
                        <a:rPr lang="en-US" sz="1400" dirty="0" smtClean="0">
                          <a:latin typeface="Consolas" panose="020B0609020204030204" pitchFamily="49" charset="0"/>
                        </a:rPr>
                        <a:t> 0</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1</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2</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3</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4</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5</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6</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7</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8</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latin typeface="Consolas" panose="020B0609020204030204" pitchFamily="49" charset="0"/>
                        </a:rPr>
                        <a:t> 9</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5781">
                <a:tc>
                  <a:txBody>
                    <a:bodyPr/>
                    <a:lstStyle/>
                    <a:p>
                      <a:pPr algn="ctr"/>
                      <a:r>
                        <a:rPr lang="en-US" dirty="0" smtClean="0">
                          <a:latin typeface="Consolas" panose="020B0609020204030204" pitchFamily="49" charset="0"/>
                        </a:rPr>
                        <a:t>-3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8</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12</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17</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20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23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Rectangle 3"/>
          <p:cNvSpPr/>
          <p:nvPr/>
        </p:nvSpPr>
        <p:spPr>
          <a:xfrm>
            <a:off x="892345" y="4823154"/>
            <a:ext cx="311304" cy="369332"/>
          </a:xfrm>
          <a:prstGeom prst="rect">
            <a:avLst/>
          </a:prstGeom>
        </p:spPr>
        <p:txBody>
          <a:bodyPr wrap="none">
            <a:spAutoFit/>
          </a:bodyPr>
          <a:lstStyle/>
          <a:p>
            <a:r>
              <a:rPr lang="en-US" dirty="0" smtClean="0">
                <a:solidFill>
                  <a:srgbClr val="FF0000"/>
                </a:solidFill>
                <a:latin typeface="Consolas" panose="020B0609020204030204" pitchFamily="49" charset="0"/>
              </a:rPr>
              <a:t>k</a:t>
            </a:r>
            <a:endParaRPr lang="en-CA" dirty="0">
              <a:solidFill>
                <a:srgbClr val="FF0000"/>
              </a:solidFill>
            </a:endParaRPr>
          </a:p>
        </p:txBody>
      </p:sp>
      <p:sp>
        <p:nvSpPr>
          <p:cNvPr id="17" name="Rectangle 16"/>
          <p:cNvSpPr/>
          <p:nvPr/>
        </p:nvSpPr>
        <p:spPr>
          <a:xfrm>
            <a:off x="2133444" y="4789738"/>
            <a:ext cx="2717411" cy="369332"/>
          </a:xfrm>
          <a:prstGeom prst="rect">
            <a:avLst/>
          </a:prstGeom>
          <a:solidFill>
            <a:schemeClr val="bg1"/>
          </a:solidFill>
          <a:effectLst>
            <a:softEdge rad="63500"/>
          </a:effectLst>
        </p:spPr>
        <p:txBody>
          <a:bodyPr wrap="none">
            <a:spAutoFit/>
          </a:bodyPr>
          <a:lstStyle/>
          <a:p>
            <a:r>
              <a:rPr lang="en-US" dirty="0" smtClean="0">
                <a:solidFill>
                  <a:srgbClr val="FF0000"/>
                </a:solidFill>
                <a:latin typeface="Consolas" panose="020B0609020204030204" pitchFamily="49" charset="0"/>
              </a:rPr>
              <a:t>array[k - 1] &gt; value</a:t>
            </a:r>
            <a:endParaRPr lang="en-CA" dirty="0">
              <a:solidFill>
                <a:srgbClr val="FF0000"/>
              </a:solidFill>
            </a:endParaRPr>
          </a:p>
        </p:txBody>
      </p:sp>
      <p:sp>
        <p:nvSpPr>
          <p:cNvPr id="19" name="Rectangle 18"/>
          <p:cNvSpPr/>
          <p:nvPr/>
        </p:nvSpPr>
        <p:spPr>
          <a:xfrm>
            <a:off x="5094475" y="4839497"/>
            <a:ext cx="3097323" cy="369332"/>
          </a:xfrm>
          <a:prstGeom prst="rect">
            <a:avLst/>
          </a:prstGeom>
          <a:solidFill>
            <a:schemeClr val="bg1"/>
          </a:solidFill>
          <a:effectLst>
            <a:softEdge rad="63500"/>
          </a:effectLst>
        </p:spPr>
        <p:txBody>
          <a:bodyPr wrap="none">
            <a:spAutoFit/>
          </a:bodyPr>
          <a:lstStyle/>
          <a:p>
            <a:r>
              <a:rPr lang="en-US" dirty="0" smtClean="0">
                <a:solidFill>
                  <a:srgbClr val="FF0000"/>
                </a:solidFill>
                <a:latin typeface="Consolas" panose="020B0609020204030204" pitchFamily="49" charset="0"/>
              </a:rPr>
              <a:t>array[k] = array[k - 1]</a:t>
            </a:r>
            <a:endParaRPr lang="en-CA" dirty="0">
              <a:solidFill>
                <a:srgbClr val="FF0000"/>
              </a:solidFill>
            </a:endParaRPr>
          </a:p>
        </p:txBody>
      </p:sp>
      <p:sp>
        <p:nvSpPr>
          <p:cNvPr id="20" name="Rectangle 19"/>
          <p:cNvSpPr/>
          <p:nvPr/>
        </p:nvSpPr>
        <p:spPr>
          <a:xfrm>
            <a:off x="1349229" y="3841488"/>
            <a:ext cx="864339" cy="646331"/>
          </a:xfrm>
          <a:prstGeom prst="rect">
            <a:avLst/>
          </a:prstGeom>
        </p:spPr>
        <p:txBody>
          <a:bodyPr wrap="none">
            <a:spAutoFit/>
          </a:bodyPr>
          <a:lstStyle/>
          <a:p>
            <a:r>
              <a:rPr lang="en-US" dirty="0" smtClean="0">
                <a:latin typeface="Georgia" panose="02040502050405020303" pitchFamily="18" charset="0"/>
              </a:rPr>
              <a:t>Empty</a:t>
            </a:r>
          </a:p>
          <a:p>
            <a:pPr algn="ctr"/>
            <a:r>
              <a:rPr lang="en-US" dirty="0" smtClean="0">
                <a:latin typeface="Georgia" panose="02040502050405020303" pitchFamily="18" charset="0"/>
              </a:rPr>
              <a:t>index</a:t>
            </a:r>
          </a:p>
        </p:txBody>
      </p:sp>
      <p:sp>
        <p:nvSpPr>
          <p:cNvPr id="21" name="Rectangle 20"/>
          <p:cNvSpPr/>
          <p:nvPr/>
        </p:nvSpPr>
        <p:spPr>
          <a:xfrm>
            <a:off x="2779976" y="4012550"/>
            <a:ext cx="1202573" cy="369332"/>
          </a:xfrm>
          <a:prstGeom prst="rect">
            <a:avLst/>
          </a:prstGeom>
        </p:spPr>
        <p:txBody>
          <a:bodyPr wrap="none">
            <a:spAutoFit/>
          </a:bodyPr>
          <a:lstStyle/>
          <a:p>
            <a:r>
              <a:rPr lang="en-US" dirty="0" smtClean="0">
                <a:latin typeface="Georgia" panose="02040502050405020303" pitchFamily="18" charset="0"/>
              </a:rPr>
              <a:t>Condition</a:t>
            </a:r>
          </a:p>
        </p:txBody>
      </p:sp>
      <p:sp>
        <p:nvSpPr>
          <p:cNvPr id="22" name="Rectangle 21"/>
          <p:cNvSpPr/>
          <p:nvPr/>
        </p:nvSpPr>
        <p:spPr>
          <a:xfrm>
            <a:off x="5601042" y="4015654"/>
            <a:ext cx="1391728" cy="369332"/>
          </a:xfrm>
          <a:prstGeom prst="rect">
            <a:avLst/>
          </a:prstGeom>
        </p:spPr>
        <p:txBody>
          <a:bodyPr wrap="none">
            <a:spAutoFit/>
          </a:bodyPr>
          <a:lstStyle/>
          <a:p>
            <a:r>
              <a:rPr lang="en-US" dirty="0" smtClean="0">
                <a:latin typeface="Georgia" panose="02040502050405020303" pitchFamily="18" charset="0"/>
              </a:rPr>
              <a:t>Assignment</a:t>
            </a:r>
          </a:p>
        </p:txBody>
      </p:sp>
      <p:sp>
        <p:nvSpPr>
          <p:cNvPr id="23" name="Rectangle 22"/>
          <p:cNvSpPr/>
          <p:nvPr/>
        </p:nvSpPr>
        <p:spPr>
          <a:xfrm>
            <a:off x="5868964" y="6348703"/>
            <a:ext cx="2210862" cy="369332"/>
          </a:xfrm>
          <a:prstGeom prst="rect">
            <a:avLst/>
          </a:prstGeom>
          <a:solidFill>
            <a:schemeClr val="bg1"/>
          </a:solidFill>
          <a:effectLst>
            <a:softEdge rad="63500"/>
          </a:effectLst>
        </p:spPr>
        <p:txBody>
          <a:bodyPr wrap="none">
            <a:spAutoFit/>
          </a:bodyPr>
          <a:lstStyle/>
          <a:p>
            <a:r>
              <a:rPr lang="en-US" dirty="0" smtClean="0">
                <a:solidFill>
                  <a:srgbClr val="FF0000"/>
                </a:solidFill>
                <a:latin typeface="Consolas" panose="020B0609020204030204" pitchFamily="49" charset="0"/>
              </a:rPr>
              <a:t>array[k] = value</a:t>
            </a:r>
            <a:endParaRPr lang="en-CA" dirty="0">
              <a:solidFill>
                <a:srgbClr val="FF0000"/>
              </a:solidFill>
            </a:endParaRPr>
          </a:p>
        </p:txBody>
      </p:sp>
      <p:cxnSp>
        <p:nvCxnSpPr>
          <p:cNvPr id="25" name="Straight Connector 24"/>
          <p:cNvCxnSpPr/>
          <p:nvPr/>
        </p:nvCxnSpPr>
        <p:spPr>
          <a:xfrm>
            <a:off x="2323322" y="6337300"/>
            <a:ext cx="2127380" cy="1288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323322" y="6348703"/>
            <a:ext cx="2127380" cy="1409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1526" y="4449914"/>
            <a:ext cx="1704313" cy="369332"/>
          </a:xfrm>
          <a:prstGeom prst="rect">
            <a:avLst/>
          </a:prstGeom>
        </p:spPr>
        <p:txBody>
          <a:bodyPr wrap="none">
            <a:spAutoFit/>
          </a:bodyPr>
          <a:lstStyle/>
          <a:p>
            <a:r>
              <a:rPr lang="en-US" dirty="0" smtClean="0">
                <a:solidFill>
                  <a:srgbClr val="FF0000"/>
                </a:solidFill>
                <a:latin typeface="Consolas" panose="020B0609020204030204" pitchFamily="49" charset="0"/>
              </a:rPr>
              <a:t>capacity - 1</a:t>
            </a:r>
            <a:endParaRPr lang="en-CA" dirty="0">
              <a:solidFill>
                <a:srgbClr val="FF0000"/>
              </a:solidFill>
            </a:endParaRPr>
          </a:p>
        </p:txBody>
      </p:sp>
      <p:cxnSp>
        <p:nvCxnSpPr>
          <p:cNvPr id="31" name="Straight Arrow Connector 30"/>
          <p:cNvCxnSpPr/>
          <p:nvPr/>
        </p:nvCxnSpPr>
        <p:spPr>
          <a:xfrm>
            <a:off x="4534678" y="2528596"/>
            <a:ext cx="9330" cy="345233"/>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2" name="Audio 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1355625507"/>
      </p:ext>
    </p:extLst>
  </p:cSld>
  <p:clrMapOvr>
    <a:masterClrMapping/>
  </p:clrMapOvr>
  <mc:AlternateContent xmlns:mc="http://schemas.openxmlformats.org/markup-compatibility/2006">
    <mc:Choice xmlns:p14="http://schemas.microsoft.com/office/powerpoint/2010/main" Requires="p14">
      <p:transition spd="slow" p14:dur="2000" advTm="162779"/>
    </mc:Choice>
    <mc:Fallback>
      <p:transition spd="slow" advTm="162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32"/>
                </p:tgtEl>
              </p:cMediaNode>
            </p:audio>
          </p:childTnLst>
        </p:cTn>
      </p:par>
    </p:tnLst>
    <p:bldLst>
      <p:bldP spid="4" grpId="0"/>
      <p:bldP spid="17" grpId="0" animBg="1"/>
      <p:bldP spid="19" grpId="0" animBg="1"/>
      <p:bldP spid="20" grpId="0"/>
      <p:bldP spid="21" grpId="0"/>
      <p:bldP spid="22" grpId="0"/>
      <p:bldP spid="23"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Inserting into a sorted array</a:t>
            </a:r>
            <a:endParaRPr lang="en-CA" dirty="0"/>
          </a:p>
        </p:txBody>
      </p:sp>
      <p:sp>
        <p:nvSpPr>
          <p:cNvPr id="3" name="Content Placeholder 2"/>
          <p:cNvSpPr>
            <a:spLocks noGrp="1"/>
          </p:cNvSpPr>
          <p:nvPr>
            <p:ph idx="1"/>
          </p:nvPr>
        </p:nvSpPr>
        <p:spPr/>
        <p:txBody>
          <a:bodyPr>
            <a:normAutofit lnSpcReduction="10000"/>
          </a:bodyPr>
          <a:lstStyle/>
          <a:p>
            <a:r>
              <a:rPr lang="en-US" dirty="0" smtClean="0"/>
              <a:t>The implementation would be straight-forward:</a:t>
            </a:r>
            <a:endParaRPr lang="en-US" dirty="0"/>
          </a:p>
          <a:p>
            <a:pPr marL="457200" lvl="1" indent="0">
              <a:buNone/>
            </a:pPr>
            <a:r>
              <a:rPr lang="en-US" sz="1600" dirty="0" smtClean="0">
                <a:latin typeface="Consolas" panose="020B0609020204030204" pitchFamily="49" charset="0"/>
              </a:rPr>
              <a:t>void </a:t>
            </a:r>
            <a:r>
              <a:rPr lang="en-US" sz="1600" dirty="0">
                <a:latin typeface="Consolas" panose="020B0609020204030204" pitchFamily="49" charset="0"/>
              </a:rPr>
              <a:t>insert( double array[],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a:t>
            </a:r>
            <a:r>
              <a:rPr lang="en-US" sz="1600" dirty="0" smtClean="0">
                <a:latin typeface="Consolas" panose="020B0609020204030204" pitchFamily="49" charset="0"/>
              </a:rPr>
              <a:t>capacity ) {</a:t>
            </a:r>
          </a:p>
          <a:p>
            <a:pPr marL="457200" lvl="1" indent="0">
              <a:buNone/>
            </a:pPr>
            <a:r>
              <a:rPr lang="en-US" sz="1600" dirty="0" smtClean="0">
                <a:latin typeface="Consolas" panose="020B0609020204030204" pitchFamily="49" charset="0"/>
              </a:rPr>
              <a:t>    assert( </a:t>
            </a:r>
            <a:r>
              <a:rPr lang="en-US" sz="1600" dirty="0" err="1" smtClean="0">
                <a:latin typeface="Consolas" panose="020B0609020204030204" pitchFamily="49" charset="0"/>
              </a:rPr>
              <a:t>is_sorted</a:t>
            </a:r>
            <a:r>
              <a:rPr lang="en-US" sz="1600" dirty="0" smtClean="0">
                <a:latin typeface="Consolas" panose="020B0609020204030204" pitchFamily="49" charset="0"/>
              </a:rPr>
              <a:t>( array, capacity - 1 ) == (capacity - 1) );</a:t>
            </a:r>
          </a:p>
          <a:p>
            <a:pPr marL="457200" lvl="1" indent="0">
              <a:buNone/>
            </a:pPr>
            <a:endParaRPr lang="en-US" sz="1600" dirty="0" smtClean="0">
              <a:latin typeface="Consolas" panose="020B0609020204030204" pitchFamily="49" charset="0"/>
            </a:endParaRPr>
          </a:p>
          <a:p>
            <a:pPr marL="457200" lvl="1" indent="0">
              <a:buNone/>
            </a:pPr>
            <a:r>
              <a:rPr lang="en-US" sz="1600" dirty="0" smtClean="0">
                <a:latin typeface="Consolas" panose="020B0609020204030204" pitchFamily="49" charset="0"/>
              </a:rPr>
              <a:t>    double value{ array[capacity - 1] };</a:t>
            </a: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k{capacity - 1}; array[k - 1] &gt; value; --k ) {</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array[k] = array[k – 1];</a:t>
            </a:r>
          </a:p>
          <a:p>
            <a:pPr marL="457200" lvl="1" indent="0">
              <a:buNone/>
            </a:pPr>
            <a:r>
              <a:rPr lang="en-US" sz="1600" dirty="0" smtClean="0">
                <a:latin typeface="Consolas" panose="020B0609020204030204" pitchFamily="49" charset="0"/>
              </a:rPr>
              <a:t>    }</a:t>
            </a: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array[k] = value;</a:t>
            </a:r>
          </a:p>
          <a:p>
            <a:pPr marL="457200" lvl="1" indent="0">
              <a:buNone/>
            </a:pPr>
            <a:r>
              <a:rPr lang="en-US" sz="1600" dirty="0">
                <a:latin typeface="Consolas" panose="020B0609020204030204" pitchFamily="49" charset="0"/>
              </a:rPr>
              <a:t>}</a:t>
            </a:r>
            <a:endParaRPr lang="en-US" sz="1600" dirty="0" smtClean="0">
              <a:latin typeface="Consolas" panose="020B0609020204030204" pitchFamily="49" charset="0"/>
            </a:endParaRPr>
          </a:p>
          <a:p>
            <a:pPr marL="457200" lvl="1" indent="0">
              <a:buNone/>
            </a:pPr>
            <a:r>
              <a:rPr lang="en-US" sz="1800" dirty="0">
                <a:latin typeface="Consolas" panose="020B0609020204030204" pitchFamily="49" charset="0"/>
              </a:rPr>
              <a:t> </a:t>
            </a:r>
            <a:r>
              <a:rPr lang="en-US" sz="1800" dirty="0" smtClean="0">
                <a:latin typeface="Consolas" panose="020B0609020204030204" pitchFamily="49" charset="0"/>
              </a:rPr>
              <a:t>     </a:t>
            </a:r>
            <a:endParaRPr lang="en-CA" sz="1800" dirty="0">
              <a:latin typeface="Consolas" panose="020B0609020204030204" pitchFamily="49" charset="0"/>
            </a:endParaRPr>
          </a:p>
          <a:p>
            <a:pPr marL="457200" lvl="1" indent="0">
              <a:buNone/>
            </a:pPr>
            <a:endParaRPr lang="en-CA" sz="1800" dirty="0" smtClean="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4049285924"/>
      </p:ext>
    </p:extLst>
  </p:cSld>
  <p:clrMapOvr>
    <a:masterClrMapping/>
  </p:clrMapOvr>
  <mc:AlternateContent xmlns:mc="http://schemas.openxmlformats.org/markup-compatibility/2006">
    <mc:Choice xmlns:p14="http://schemas.microsoft.com/office/powerpoint/2010/main" Requires="p14">
      <p:transition spd="slow" p14:dur="2000" advTm="114222"/>
    </mc:Choice>
    <mc:Fallback>
      <p:transition spd="slow" advTm="114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Inserting into a sorted array</a:t>
            </a:r>
            <a:endParaRPr lang="en-CA" dirty="0"/>
          </a:p>
        </p:txBody>
      </p:sp>
      <p:sp>
        <p:nvSpPr>
          <p:cNvPr id="3" name="Content Placeholder 2"/>
          <p:cNvSpPr>
            <a:spLocks noGrp="1"/>
          </p:cNvSpPr>
          <p:nvPr>
            <p:ph idx="1"/>
          </p:nvPr>
        </p:nvSpPr>
        <p:spPr/>
        <p:txBody>
          <a:bodyPr>
            <a:normAutofit lnSpcReduction="10000"/>
          </a:bodyPr>
          <a:lstStyle/>
          <a:p>
            <a:r>
              <a:rPr lang="en-US" dirty="0" smtClean="0"/>
              <a:t>To test this, we will have the following program:</a:t>
            </a:r>
            <a:endParaRPr lang="en-US" dirty="0"/>
          </a:p>
          <a:p>
            <a:pPr marL="857250" lvl="2" indent="0">
              <a:buNone/>
            </a:pPr>
            <a:r>
              <a:rPr lang="en-US" sz="1400" dirty="0">
                <a:latin typeface="Consolas" panose="020B0609020204030204" pitchFamily="49" charset="0"/>
              </a:rPr>
              <a:t>#include &lt;</a:t>
            </a:r>
            <a:r>
              <a:rPr lang="en-US" sz="1400" dirty="0" err="1">
                <a:latin typeface="Consolas" panose="020B0609020204030204" pitchFamily="49" charset="0"/>
              </a:rPr>
              <a:t>iostream</a:t>
            </a:r>
            <a:r>
              <a:rPr lang="en-US" sz="1400" dirty="0">
                <a:latin typeface="Consolas" panose="020B0609020204030204" pitchFamily="49" charset="0"/>
              </a:rPr>
              <a:t>&gt;</a:t>
            </a:r>
          </a:p>
          <a:p>
            <a:pPr marL="857250" lvl="2" indent="0">
              <a:buNone/>
            </a:pPr>
            <a:r>
              <a:rPr lang="en-US" sz="1400" dirty="0">
                <a:latin typeface="Consolas" panose="020B0609020204030204" pitchFamily="49" charset="0"/>
              </a:rPr>
              <a:t>#include &lt;</a:t>
            </a:r>
            <a:r>
              <a:rPr lang="en-US" sz="1400" dirty="0" err="1">
                <a:latin typeface="Consolas" panose="020B0609020204030204" pitchFamily="49" charset="0"/>
              </a:rPr>
              <a:t>cassert</a:t>
            </a:r>
            <a:r>
              <a:rPr lang="en-US" sz="1400" dirty="0">
                <a:latin typeface="Consolas" panose="020B0609020204030204" pitchFamily="49" charset="0"/>
              </a:rPr>
              <a:t>&gt;</a:t>
            </a:r>
          </a:p>
          <a:p>
            <a:pPr marL="857250" lvl="2" indent="0">
              <a:buNone/>
            </a:pPr>
            <a:r>
              <a:rPr lang="en-US" sz="1400" dirty="0">
                <a:latin typeface="Consolas" panose="020B0609020204030204" pitchFamily="49" charset="0"/>
              </a:rPr>
              <a:t>#include </a:t>
            </a:r>
            <a:r>
              <a:rPr lang="en-US" sz="1400" dirty="0" smtClean="0">
                <a:latin typeface="Consolas" panose="020B0609020204030204" pitchFamily="49" charset="0"/>
              </a:rPr>
              <a:t>&lt;string&gt;</a:t>
            </a:r>
            <a:endParaRPr lang="en-US" sz="1400" dirty="0">
              <a:latin typeface="Consolas" panose="020B0609020204030204" pitchFamily="49" charset="0"/>
            </a:endParaRPr>
          </a:p>
          <a:p>
            <a:pPr marL="857250" lvl="2" indent="0">
              <a:buNone/>
            </a:pPr>
            <a:endParaRPr lang="en-US" sz="1400" dirty="0" smtClean="0">
              <a:latin typeface="Consolas" panose="020B0609020204030204" pitchFamily="49" charset="0"/>
            </a:endParaRPr>
          </a:p>
          <a:p>
            <a:pPr marL="857250" lvl="2" indent="0">
              <a:buNone/>
            </a:pPr>
            <a:r>
              <a:rPr lang="en-US" sz="1400" dirty="0" smtClean="0">
                <a:latin typeface="Consolas" panose="020B0609020204030204" pitchFamily="49" charset="0"/>
              </a:rPr>
              <a:t>// Function declarations</a:t>
            </a:r>
          </a:p>
          <a:p>
            <a:pPr marL="85725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endParaRPr lang="en-US" sz="1400" dirty="0">
              <a:latin typeface="Consolas" panose="020B0609020204030204" pitchFamily="49" charset="0"/>
            </a:endParaRPr>
          </a:p>
          <a:p>
            <a:pPr marL="857250" lvl="2" indent="0">
              <a:buNone/>
            </a:pP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size_t</a:t>
            </a:r>
            <a:r>
              <a:rPr lang="en-US" sz="1400" dirty="0">
                <a:latin typeface="Consolas" panose="020B0609020204030204" pitchFamily="49" charset="0"/>
              </a:rPr>
              <a:t> </a:t>
            </a:r>
            <a:r>
              <a:rPr lang="en-US" sz="1400" dirty="0" err="1">
                <a:latin typeface="Consolas" panose="020B0609020204030204" pitchFamily="49" charset="0"/>
              </a:rPr>
              <a:t>is_sorted</a:t>
            </a:r>
            <a:r>
              <a:rPr lang="en-US" sz="1400" dirty="0">
                <a:latin typeface="Consolas" panose="020B0609020204030204" pitchFamily="49" charset="0"/>
              </a:rPr>
              <a:t>( double array[],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size_t</a:t>
            </a:r>
            <a:r>
              <a:rPr lang="en-US" sz="1400" dirty="0">
                <a:latin typeface="Consolas" panose="020B0609020204030204" pitchFamily="49" charset="0"/>
              </a:rPr>
              <a:t> capacity </a:t>
            </a:r>
            <a:r>
              <a:rPr lang="en-US" sz="1400" dirty="0" smtClean="0">
                <a:latin typeface="Consolas" panose="020B0609020204030204" pitchFamily="49" charset="0"/>
              </a:rPr>
              <a:t>);</a:t>
            </a:r>
          </a:p>
          <a:p>
            <a:pPr marL="857250" lvl="2" indent="0">
              <a:buNone/>
            </a:pPr>
            <a:r>
              <a:rPr lang="en-US" sz="1400" dirty="0" smtClean="0">
                <a:latin typeface="Consolas" panose="020B0609020204030204" pitchFamily="49" charset="0"/>
              </a:rPr>
              <a:t>void </a:t>
            </a:r>
            <a:r>
              <a:rPr lang="en-US" sz="1400" dirty="0">
                <a:latin typeface="Consolas" panose="020B0609020204030204" pitchFamily="49" charset="0"/>
              </a:rPr>
              <a:t>insert( double array[],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size_t</a:t>
            </a:r>
            <a:r>
              <a:rPr lang="en-US" sz="1400" dirty="0">
                <a:latin typeface="Consolas" panose="020B0609020204030204" pitchFamily="49" charset="0"/>
              </a:rPr>
              <a:t> </a:t>
            </a:r>
            <a:r>
              <a:rPr lang="en-US" sz="1400" dirty="0" smtClean="0">
                <a:latin typeface="Consolas" panose="020B0609020204030204" pitchFamily="49" charset="0"/>
              </a:rPr>
              <a:t>capacity );</a:t>
            </a:r>
            <a:endParaRPr lang="en-US" sz="1400" dirty="0">
              <a:latin typeface="Consolas" panose="020B0609020204030204" pitchFamily="49" charset="0"/>
            </a:endParaRPr>
          </a:p>
          <a:p>
            <a:pPr marL="857250" lvl="2" indent="0">
              <a:buNone/>
            </a:pPr>
            <a:endParaRPr lang="en-US" sz="1400" dirty="0" smtClean="0">
              <a:latin typeface="Consolas" panose="020B0609020204030204" pitchFamily="49" charset="0"/>
            </a:endParaRPr>
          </a:p>
          <a:p>
            <a:pPr marL="857250" lvl="2" indent="0">
              <a:buNone/>
            </a:pPr>
            <a:r>
              <a:rPr lang="en-US" sz="1400" dirty="0" smtClean="0">
                <a:latin typeface="Consolas" panose="020B0609020204030204" pitchFamily="49" charset="0"/>
              </a:rPr>
              <a:t>// Function definitions</a:t>
            </a:r>
            <a:endParaRPr lang="en-US" sz="1400" dirty="0">
              <a:latin typeface="Consolas" panose="020B0609020204030204" pitchFamily="49" charset="0"/>
            </a:endParaRPr>
          </a:p>
          <a:p>
            <a:pPr marL="857250" lvl="2" indent="0">
              <a:buNone/>
            </a:pPr>
            <a:r>
              <a:rPr lang="en-US" sz="1400" dirty="0" err="1">
                <a:latin typeface="Consolas" panose="020B0609020204030204" pitchFamily="49" charset="0"/>
              </a:rPr>
              <a:t>int</a:t>
            </a:r>
            <a:r>
              <a:rPr lang="en-US" sz="1400" dirty="0">
                <a:latin typeface="Consolas" panose="020B0609020204030204" pitchFamily="49" charset="0"/>
              </a:rPr>
              <a:t> main() {</a:t>
            </a:r>
          </a:p>
          <a:p>
            <a:pPr marL="857250" lvl="2" indent="0">
              <a:buNone/>
            </a:pPr>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size_t</a:t>
            </a:r>
            <a:r>
              <a:rPr lang="en-US" sz="1400" dirty="0">
                <a:latin typeface="Consolas" panose="020B0609020204030204" pitchFamily="49" charset="0"/>
              </a:rPr>
              <a:t> CAPACITY{ 10 };</a:t>
            </a:r>
          </a:p>
          <a:p>
            <a:pPr marL="857250" lvl="2" indent="0">
              <a:buNone/>
            </a:pPr>
            <a:r>
              <a:rPr lang="en-US" sz="1400" dirty="0">
                <a:latin typeface="Consolas" panose="020B0609020204030204" pitchFamily="49" charset="0"/>
              </a:rPr>
              <a:t>    double data[CAPACITY</a:t>
            </a:r>
            <a:r>
              <a:rPr lang="en-US" sz="1400" dirty="0" smtClean="0">
                <a:latin typeface="Consolas" panose="020B0609020204030204" pitchFamily="49" charset="0"/>
              </a:rPr>
              <a:t>]{ -</a:t>
            </a:r>
            <a:r>
              <a:rPr lang="en-US" sz="1400" dirty="0">
                <a:latin typeface="Consolas" panose="020B0609020204030204" pitchFamily="49" charset="0"/>
              </a:rPr>
              <a:t>3, 1, 5, 8, 12, 13, 17, 20, 23, </a:t>
            </a:r>
            <a:r>
              <a:rPr lang="en-US" sz="1400" dirty="0" smtClean="0">
                <a:latin typeface="Consolas" panose="020B0609020204030204" pitchFamily="49" charset="0"/>
              </a:rPr>
              <a:t>6 };</a:t>
            </a:r>
            <a:endParaRPr lang="en-US" sz="1400" dirty="0">
              <a:latin typeface="Consolas" panose="020B0609020204030204" pitchFamily="49" charset="0"/>
            </a:endParaRPr>
          </a:p>
          <a:p>
            <a:pPr marL="857250" lvl="2" indent="0">
              <a:buNone/>
            </a:pPr>
            <a:endParaRPr lang="en-US" sz="1400" dirty="0">
              <a:latin typeface="Consolas" panose="020B0609020204030204" pitchFamily="49" charset="0"/>
            </a:endParaRPr>
          </a:p>
          <a:p>
            <a:pPr marL="857250" lvl="2" indent="0">
              <a:buNone/>
            </a:pPr>
            <a:r>
              <a:rPr lang="en-US" sz="1400" dirty="0">
                <a:latin typeface="Consolas" panose="020B0609020204030204" pitchFamily="49" charset="0"/>
              </a:rPr>
              <a:t>    insert( data, </a:t>
            </a:r>
            <a:r>
              <a:rPr lang="en-US" sz="1400" dirty="0" smtClean="0">
                <a:latin typeface="Consolas" panose="020B0609020204030204" pitchFamily="49" charset="0"/>
              </a:rPr>
              <a:t>CAPACITY );</a:t>
            </a:r>
            <a:endParaRPr lang="en-US" sz="1400" dirty="0">
              <a:latin typeface="Consolas" panose="020B0609020204030204" pitchFamily="49" charset="0"/>
            </a:endParaRPr>
          </a:p>
          <a:p>
            <a:pPr marL="857250" lvl="2" indent="0">
              <a:buNone/>
            </a:pPr>
            <a:endParaRPr lang="en-US" sz="1400" dirty="0">
              <a:latin typeface="Consolas" panose="020B0609020204030204" pitchFamily="49" charset="0"/>
            </a:endParaRPr>
          </a:p>
          <a:p>
            <a:pPr marL="857250" lvl="2" indent="0">
              <a:buNone/>
            </a:pPr>
            <a:r>
              <a:rPr lang="en-US" sz="1400" dirty="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smtClean="0">
                <a:latin typeface="Consolas" panose="020B0609020204030204" pitchFamily="49" charset="0"/>
              </a:rPr>
              <a:t>is_sorted</a:t>
            </a:r>
            <a:r>
              <a:rPr lang="en-US" sz="1400" dirty="0" smtClean="0">
                <a:latin typeface="Consolas" panose="020B0609020204030204" pitchFamily="49" charset="0"/>
              </a:rPr>
              <a:t>( data, CAPACITY )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57250" lvl="2" indent="0">
              <a:buNone/>
            </a:pPr>
            <a:endParaRPr lang="en-US" sz="1400" dirty="0" smtClean="0">
              <a:latin typeface="Consolas" panose="020B0609020204030204" pitchFamily="49" charset="0"/>
            </a:endParaRPr>
          </a:p>
          <a:p>
            <a:pPr marL="857250" lvl="2" indent="0">
              <a:buNone/>
            </a:pPr>
            <a:r>
              <a:rPr lang="en-US" sz="1400" dirty="0" smtClean="0">
                <a:latin typeface="Consolas" panose="020B0609020204030204" pitchFamily="49" charset="0"/>
              </a:rPr>
              <a:t>    return 0;</a:t>
            </a:r>
          </a:p>
          <a:p>
            <a:pPr marL="857250" lvl="2" indent="0">
              <a:buNone/>
            </a:pPr>
            <a:r>
              <a:rPr lang="en-US" sz="1400" dirty="0" smtClean="0">
                <a:latin typeface="Consolas" panose="020B0609020204030204" pitchFamily="49" charset="0"/>
              </a:rPr>
              <a:t>}</a:t>
            </a:r>
          </a:p>
          <a:p>
            <a:pPr marL="857250" lvl="2" indent="0">
              <a:buNone/>
            </a:pPr>
            <a:r>
              <a:rPr lang="en-US" sz="1400" dirty="0" smtClean="0">
                <a:latin typeface="Consolas" panose="020B0609020204030204" pitchFamily="49" charset="0"/>
              </a:rPr>
              <a:t>// Other function definitions...</a:t>
            </a:r>
            <a:endParaRPr lang="en-US" sz="1400" dirty="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2376982665"/>
      </p:ext>
    </p:extLst>
  </p:cSld>
  <p:clrMapOvr>
    <a:masterClrMapping/>
  </p:clrMapOvr>
  <mc:AlternateContent xmlns:mc="http://schemas.openxmlformats.org/markup-compatibility/2006">
    <mc:Choice xmlns:p14="http://schemas.microsoft.com/office/powerpoint/2010/main" Requires="p14">
      <p:transition spd="slow" p14:dur="2000" advTm="48501"/>
    </mc:Choice>
    <mc:Fallback>
      <p:transition spd="slow" advTm="48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Inserting into a sorted array</a:t>
            </a:r>
            <a:endParaRPr lang="en-CA" dirty="0"/>
          </a:p>
        </p:txBody>
      </p:sp>
      <p:sp>
        <p:nvSpPr>
          <p:cNvPr id="3" name="Content Placeholder 2"/>
          <p:cNvSpPr>
            <a:spLocks noGrp="1"/>
          </p:cNvSpPr>
          <p:nvPr>
            <p:ph idx="1"/>
          </p:nvPr>
        </p:nvSpPr>
        <p:spPr/>
        <p:txBody>
          <a:bodyPr>
            <a:normAutofit lnSpcReduction="10000"/>
          </a:bodyPr>
          <a:lstStyle/>
          <a:p>
            <a:r>
              <a:rPr lang="en-US" dirty="0" smtClean="0"/>
              <a:t>Let us compile the programing containing this function:</a:t>
            </a:r>
            <a:endParaRPr lang="en-US" dirty="0"/>
          </a:p>
          <a:p>
            <a:pPr marL="457200" lvl="1" indent="0">
              <a:buNone/>
            </a:pPr>
            <a:r>
              <a:rPr lang="en-US" sz="1600" dirty="0" smtClean="0">
                <a:latin typeface="Consolas" panose="020B0609020204030204" pitchFamily="49" charset="0"/>
              </a:rPr>
              <a:t>void </a:t>
            </a:r>
            <a:r>
              <a:rPr lang="en-US" sz="1600" dirty="0">
                <a:latin typeface="Consolas" panose="020B0609020204030204" pitchFamily="49" charset="0"/>
              </a:rPr>
              <a:t>insert( double array[],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a:t>
            </a:r>
            <a:r>
              <a:rPr lang="en-US" sz="1600" dirty="0" smtClean="0">
                <a:latin typeface="Consolas" panose="020B0609020204030204" pitchFamily="49" charset="0"/>
              </a:rPr>
              <a:t>capacity ) {</a:t>
            </a:r>
          </a:p>
          <a:p>
            <a:pPr marL="457200" lvl="1" indent="0">
              <a:buNone/>
            </a:pPr>
            <a:r>
              <a:rPr lang="en-US" sz="1600" dirty="0" smtClean="0">
                <a:latin typeface="Consolas" panose="020B0609020204030204" pitchFamily="49" charset="0"/>
              </a:rPr>
              <a:t>    assert( </a:t>
            </a:r>
            <a:r>
              <a:rPr lang="en-US" sz="1600" dirty="0" err="1" smtClean="0">
                <a:latin typeface="Consolas" panose="020B0609020204030204" pitchFamily="49" charset="0"/>
              </a:rPr>
              <a:t>is_sorted</a:t>
            </a:r>
            <a:r>
              <a:rPr lang="en-US" sz="1600" dirty="0" smtClean="0">
                <a:latin typeface="Consolas" panose="020B0609020204030204" pitchFamily="49" charset="0"/>
              </a:rPr>
              <a:t>( array, capacity - 1 ) == (capacity - 1) );</a:t>
            </a:r>
          </a:p>
          <a:p>
            <a:pPr marL="457200" lvl="1" indent="0">
              <a:buNone/>
            </a:pPr>
            <a:endParaRPr lang="en-US" sz="1600" dirty="0" smtClean="0">
              <a:latin typeface="Consolas" panose="020B0609020204030204" pitchFamily="49" charset="0"/>
            </a:endParaRPr>
          </a:p>
          <a:p>
            <a:pPr marL="457200" lvl="1" indent="0">
              <a:buNone/>
            </a:pPr>
            <a:r>
              <a:rPr lang="en-US" sz="1600" dirty="0" smtClean="0">
                <a:latin typeface="Consolas" panose="020B0609020204030204" pitchFamily="49" charset="0"/>
              </a:rPr>
              <a:t>    double value{ array[capacity - 1] };</a:t>
            </a: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k{capacity - 1}; array[k - 1] &gt; value; --k ) {</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array[k] = array[k – 1];</a:t>
            </a:r>
          </a:p>
          <a:p>
            <a:pPr marL="457200" lvl="1" indent="0">
              <a:buNone/>
            </a:pPr>
            <a:r>
              <a:rPr lang="en-US" sz="1600" dirty="0" smtClean="0">
                <a:latin typeface="Consolas" panose="020B0609020204030204" pitchFamily="49" charset="0"/>
              </a:rPr>
              <a:t>    }</a:t>
            </a: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array[k] = value;</a:t>
            </a:r>
          </a:p>
          <a:p>
            <a:pPr marL="457200" lvl="1" indent="0">
              <a:buNone/>
            </a:pPr>
            <a:r>
              <a:rPr lang="en-US" sz="1600" dirty="0">
                <a:latin typeface="Consolas" panose="020B0609020204030204" pitchFamily="49" charset="0"/>
              </a:rPr>
              <a:t>}</a:t>
            </a:r>
            <a:endParaRPr lang="en-US" sz="1600" dirty="0" smtClean="0">
              <a:latin typeface="Consolas" panose="020B0609020204030204" pitchFamily="49" charset="0"/>
            </a:endParaRPr>
          </a:p>
          <a:p>
            <a:pPr marL="457200" lvl="1" indent="0">
              <a:buNone/>
            </a:pPr>
            <a:r>
              <a:rPr lang="en-US" sz="1800" dirty="0">
                <a:latin typeface="Consolas" panose="020B0609020204030204" pitchFamily="49" charset="0"/>
              </a:rPr>
              <a:t> </a:t>
            </a:r>
            <a:r>
              <a:rPr lang="en-US" sz="1800" dirty="0" smtClean="0">
                <a:latin typeface="Consolas" panose="020B0609020204030204" pitchFamily="49" charset="0"/>
              </a:rPr>
              <a:t>     </a:t>
            </a:r>
            <a:endParaRPr lang="en-CA" sz="1800" dirty="0">
              <a:latin typeface="Consolas" panose="020B0609020204030204" pitchFamily="49" charset="0"/>
            </a:endParaRPr>
          </a:p>
          <a:p>
            <a:pPr marL="457200" lvl="1" indent="0">
              <a:buNone/>
            </a:pPr>
            <a:endParaRPr lang="en-CA" sz="1800" dirty="0" smtClean="0">
              <a:latin typeface="Consolas" panose="020B0609020204030204" pitchFamily="49" charset="0"/>
            </a:endParaRPr>
          </a:p>
        </p:txBody>
      </p:sp>
      <p:sp>
        <p:nvSpPr>
          <p:cNvPr id="4" name="TextBox 3"/>
          <p:cNvSpPr txBox="1"/>
          <p:nvPr/>
        </p:nvSpPr>
        <p:spPr>
          <a:xfrm>
            <a:off x="2317563" y="6032500"/>
            <a:ext cx="5463996" cy="369332"/>
          </a:xfrm>
          <a:prstGeom prst="rect">
            <a:avLst/>
          </a:prstGeom>
          <a:noFill/>
        </p:spPr>
        <p:txBody>
          <a:bodyPr wrap="none" rtlCol="0">
            <a:spAutoFit/>
          </a:bodyPr>
          <a:lstStyle/>
          <a:p>
            <a:r>
              <a:rPr lang="en-US" dirty="0" smtClean="0">
                <a:solidFill>
                  <a:srgbClr val="FF0000"/>
                </a:solidFill>
                <a:latin typeface="Georgia" panose="02040502050405020303" pitchFamily="18" charset="0"/>
              </a:rPr>
              <a:t>Problem: The scope of </a:t>
            </a:r>
            <a:r>
              <a:rPr lang="en-US" dirty="0" smtClean="0">
                <a:solidFill>
                  <a:srgbClr val="FF0000"/>
                </a:solidFill>
                <a:latin typeface="Consolas" panose="020B0609020204030204" pitchFamily="49" charset="0"/>
              </a:rPr>
              <a:t>k</a:t>
            </a:r>
            <a:r>
              <a:rPr lang="en-US" dirty="0" smtClean="0">
                <a:solidFill>
                  <a:srgbClr val="FF0000"/>
                </a:solidFill>
                <a:latin typeface="Georgia" panose="02040502050405020303" pitchFamily="18" charset="0"/>
              </a:rPr>
              <a:t> is restricted to the for loop</a:t>
            </a:r>
            <a:endParaRPr lang="en-CA" dirty="0">
              <a:solidFill>
                <a:srgbClr val="FF0000"/>
              </a:solidFill>
              <a:latin typeface="Georgia" panose="02040502050405020303" pitchFamily="18" charset="0"/>
            </a:endParaRPr>
          </a:p>
        </p:txBody>
      </p:sp>
      <p:sp>
        <p:nvSpPr>
          <p:cNvPr id="6" name="TextBox 5"/>
          <p:cNvSpPr txBox="1"/>
          <p:nvPr/>
        </p:nvSpPr>
        <p:spPr>
          <a:xfrm>
            <a:off x="1234462" y="4832171"/>
            <a:ext cx="7909538" cy="1200329"/>
          </a:xfrm>
          <a:prstGeom prst="rect">
            <a:avLst/>
          </a:prstGeom>
          <a:noFill/>
        </p:spPr>
        <p:txBody>
          <a:bodyPr wrap="none" rtlCol="0">
            <a:spAutoFit/>
          </a:bodyPr>
          <a:lstStyle/>
          <a:p>
            <a:r>
              <a:rPr lang="en-CA" dirty="0" smtClean="0">
                <a:solidFill>
                  <a:srgbClr val="FF0000"/>
                </a:solidFill>
                <a:latin typeface="Consolas" panose="020B0609020204030204" pitchFamily="49" charset="0"/>
              </a:rPr>
              <a:t>example.cpp</a:t>
            </a:r>
            <a:r>
              <a:rPr lang="en-CA" dirty="0">
                <a:solidFill>
                  <a:srgbClr val="FF0000"/>
                </a:solidFill>
                <a:latin typeface="Consolas" panose="020B0609020204030204" pitchFamily="49" charset="0"/>
              </a:rPr>
              <a:t>: In function ‘void insert(double*, </a:t>
            </a:r>
            <a:r>
              <a:rPr lang="en-CA" dirty="0" err="1">
                <a:solidFill>
                  <a:srgbClr val="FF0000"/>
                </a:solidFill>
                <a:latin typeface="Consolas" panose="020B0609020204030204" pitchFamily="49" charset="0"/>
              </a:rPr>
              <a:t>std</a:t>
            </a:r>
            <a:r>
              <a:rPr lang="en-CA" dirty="0">
                <a:solidFill>
                  <a:srgbClr val="FF0000"/>
                </a:solidFill>
                <a:latin typeface="Consolas" panose="020B0609020204030204" pitchFamily="49" charset="0"/>
              </a:rPr>
              <a:t>::</a:t>
            </a:r>
            <a:r>
              <a:rPr lang="en-CA" dirty="0" err="1">
                <a:solidFill>
                  <a:srgbClr val="FF0000"/>
                </a:solidFill>
                <a:latin typeface="Consolas" panose="020B0609020204030204" pitchFamily="49" charset="0"/>
              </a:rPr>
              <a:t>size_t</a:t>
            </a:r>
            <a:r>
              <a:rPr lang="en-CA" dirty="0">
                <a:solidFill>
                  <a:srgbClr val="FF0000"/>
                </a:solidFill>
                <a:latin typeface="Consolas" panose="020B0609020204030204" pitchFamily="49" charset="0"/>
              </a:rPr>
              <a:t>)’:</a:t>
            </a:r>
          </a:p>
          <a:p>
            <a:r>
              <a:rPr lang="en-CA" dirty="0" smtClean="0">
                <a:solidFill>
                  <a:srgbClr val="FF0000"/>
                </a:solidFill>
                <a:latin typeface="Consolas" panose="020B0609020204030204" pitchFamily="49" charset="0"/>
              </a:rPr>
              <a:t>example.cpp:23:11</a:t>
            </a:r>
            <a:r>
              <a:rPr lang="en-CA" dirty="0">
                <a:solidFill>
                  <a:srgbClr val="FF0000"/>
                </a:solidFill>
                <a:latin typeface="Consolas" panose="020B0609020204030204" pitchFamily="49" charset="0"/>
              </a:rPr>
              <a:t>: error: ‘k’ was not declared in this scope</a:t>
            </a:r>
          </a:p>
          <a:p>
            <a:r>
              <a:rPr lang="en-CA" dirty="0">
                <a:solidFill>
                  <a:srgbClr val="FF0000"/>
                </a:solidFill>
                <a:latin typeface="Consolas" panose="020B0609020204030204" pitchFamily="49" charset="0"/>
              </a:rPr>
              <a:t>     array[k] = value;</a:t>
            </a:r>
          </a:p>
          <a:p>
            <a:r>
              <a:rPr lang="en-CA" dirty="0">
                <a:solidFill>
                  <a:srgbClr val="FF0000"/>
                </a:solidFill>
                <a:latin typeface="Consolas" panose="020B0609020204030204" pitchFamily="49" charset="0"/>
              </a:rPr>
              <a:t>           ^</a:t>
            </a:r>
          </a:p>
        </p:txBody>
      </p:sp>
      <p:sp>
        <p:nvSpPr>
          <p:cNvPr id="9" name="Rounded Rectangle 8"/>
          <p:cNvSpPr/>
          <p:nvPr/>
        </p:nvSpPr>
        <p:spPr>
          <a:xfrm>
            <a:off x="1384036" y="3262766"/>
            <a:ext cx="7310702" cy="85188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508125246"/>
      </p:ext>
    </p:extLst>
  </p:cSld>
  <p:clrMapOvr>
    <a:masterClrMapping/>
  </p:clrMapOvr>
  <mc:AlternateContent xmlns:mc="http://schemas.openxmlformats.org/markup-compatibility/2006">
    <mc:Choice xmlns:p14="http://schemas.microsoft.com/office/powerpoint/2010/main" Requires="p14">
      <p:transition spd="slow" p14:dur="2000" advTm="64470"/>
    </mc:Choice>
    <mc:Fallback>
      <p:transition spd="slow" advTm="64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bldLst>
      <p:bldP spid="4" grpId="0"/>
      <p:bldP spid="6"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Inserting into a sorted array</a:t>
            </a:r>
            <a:endParaRPr lang="en-CA" dirty="0"/>
          </a:p>
        </p:txBody>
      </p:sp>
      <p:sp>
        <p:nvSpPr>
          <p:cNvPr id="3" name="Content Placeholder 2"/>
          <p:cNvSpPr>
            <a:spLocks noGrp="1"/>
          </p:cNvSpPr>
          <p:nvPr>
            <p:ph idx="1"/>
          </p:nvPr>
        </p:nvSpPr>
        <p:spPr/>
        <p:txBody>
          <a:bodyPr>
            <a:normAutofit lnSpcReduction="10000"/>
          </a:bodyPr>
          <a:lstStyle/>
          <a:p>
            <a:r>
              <a:rPr lang="en-US" dirty="0" smtClean="0"/>
              <a:t>Thus, we can declare </a:t>
            </a:r>
            <a:r>
              <a:rPr lang="en-US" dirty="0" smtClean="0">
                <a:latin typeface="Consolas" panose="020B0609020204030204" pitchFamily="49" charset="0"/>
              </a:rPr>
              <a:t>k</a:t>
            </a:r>
            <a:r>
              <a:rPr lang="en-US" dirty="0" smtClean="0"/>
              <a:t> immediately before the for loop</a:t>
            </a:r>
            <a:endParaRPr lang="en-US" dirty="0"/>
          </a:p>
          <a:p>
            <a:pPr marL="457200" lvl="1" indent="0">
              <a:buNone/>
            </a:pPr>
            <a:r>
              <a:rPr lang="en-US" sz="1600" dirty="0" smtClean="0">
                <a:latin typeface="Consolas" panose="020B0609020204030204" pitchFamily="49" charset="0"/>
              </a:rPr>
              <a:t>void </a:t>
            </a:r>
            <a:r>
              <a:rPr lang="en-US" sz="1600" dirty="0">
                <a:latin typeface="Consolas" panose="020B0609020204030204" pitchFamily="49" charset="0"/>
              </a:rPr>
              <a:t>insert( double array[],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a:t>
            </a:r>
            <a:r>
              <a:rPr lang="en-US" sz="1600" dirty="0" smtClean="0">
                <a:latin typeface="Consolas" panose="020B0609020204030204" pitchFamily="49" charset="0"/>
              </a:rPr>
              <a:t>capacity ) {</a:t>
            </a:r>
          </a:p>
          <a:p>
            <a:pPr marL="457200" lvl="1" indent="0">
              <a:buNone/>
            </a:pPr>
            <a:r>
              <a:rPr lang="en-US" sz="1600" dirty="0" smtClean="0">
                <a:latin typeface="Consolas" panose="020B0609020204030204" pitchFamily="49" charset="0"/>
              </a:rPr>
              <a:t>    assert( </a:t>
            </a:r>
            <a:r>
              <a:rPr lang="en-US" sz="1600" dirty="0" err="1" smtClean="0">
                <a:latin typeface="Consolas" panose="020B0609020204030204" pitchFamily="49" charset="0"/>
              </a:rPr>
              <a:t>is_sorted</a:t>
            </a:r>
            <a:r>
              <a:rPr lang="en-US" sz="1600" dirty="0" smtClean="0">
                <a:latin typeface="Consolas" panose="020B0609020204030204" pitchFamily="49" charset="0"/>
              </a:rPr>
              <a:t>( array, capacity - 1 ) == (capacity - 1) );</a:t>
            </a:r>
          </a:p>
          <a:p>
            <a:pPr marL="457200" lvl="1" indent="0">
              <a:buNone/>
            </a:pPr>
            <a:endParaRPr lang="en-US" sz="1600" dirty="0" smtClean="0">
              <a:latin typeface="Consolas" panose="020B0609020204030204" pitchFamily="49" charset="0"/>
            </a:endParaRPr>
          </a:p>
          <a:p>
            <a:pPr marL="457200" lvl="1" indent="0">
              <a:buNone/>
            </a:pPr>
            <a:r>
              <a:rPr lang="en-US" sz="1600" dirty="0" smtClean="0">
                <a:latin typeface="Consolas" panose="020B0609020204030204" pitchFamily="49" charset="0"/>
              </a:rPr>
              <a:t>    double value{ array[capacity - 1] };</a:t>
            </a:r>
          </a:p>
          <a:p>
            <a:pPr marL="457200" lvl="1" indent="0">
              <a:buNone/>
            </a:pPr>
            <a:endParaRPr lang="en-US" sz="1600" dirty="0" smtClean="0">
              <a:latin typeface="Consolas" panose="020B0609020204030204" pitchFamily="49" charset="0"/>
            </a:endParaRP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a:t>
            </a:r>
            <a:endParaRPr lang="en-US" sz="1600" dirty="0">
              <a:latin typeface="Consolas" panose="020B0609020204030204" pitchFamily="49" charset="0"/>
            </a:endParaRP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for ( k = capacity - 1; array[k - 1] &gt; value; --k ) {</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array[k] = array[k – 1];</a:t>
            </a:r>
          </a:p>
          <a:p>
            <a:pPr marL="457200" lvl="1" indent="0">
              <a:buNone/>
            </a:pPr>
            <a:r>
              <a:rPr lang="en-US" sz="1600" dirty="0" smtClean="0">
                <a:latin typeface="Consolas" panose="020B0609020204030204" pitchFamily="49" charset="0"/>
              </a:rPr>
              <a:t>    }</a:t>
            </a: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array[k] = value;</a:t>
            </a:r>
          </a:p>
          <a:p>
            <a:pPr marL="457200" lvl="1" indent="0">
              <a:buNone/>
            </a:pPr>
            <a:r>
              <a:rPr lang="en-US" sz="1600" dirty="0">
                <a:latin typeface="Consolas" panose="020B0609020204030204" pitchFamily="49" charset="0"/>
              </a:rPr>
              <a:t>}</a:t>
            </a:r>
            <a:endParaRPr lang="en-US" sz="1600" dirty="0" smtClean="0">
              <a:latin typeface="Consolas" panose="020B0609020204030204" pitchFamily="49" charset="0"/>
            </a:endParaRPr>
          </a:p>
          <a:p>
            <a:pPr marL="457200" lvl="1" indent="0">
              <a:buNone/>
            </a:pPr>
            <a:r>
              <a:rPr lang="en-US" sz="1800" dirty="0">
                <a:latin typeface="Consolas" panose="020B0609020204030204" pitchFamily="49" charset="0"/>
              </a:rPr>
              <a:t> </a:t>
            </a:r>
            <a:r>
              <a:rPr lang="en-US" sz="1800" dirty="0" smtClean="0">
                <a:latin typeface="Consolas" panose="020B0609020204030204" pitchFamily="49" charset="0"/>
              </a:rPr>
              <a:t>     </a:t>
            </a:r>
            <a:endParaRPr lang="en-CA" sz="1800" dirty="0">
              <a:latin typeface="Consolas" panose="020B0609020204030204" pitchFamily="49" charset="0"/>
            </a:endParaRPr>
          </a:p>
          <a:p>
            <a:pPr marL="457200" lvl="1" indent="0">
              <a:buNone/>
            </a:pPr>
            <a:endParaRPr lang="en-CA" sz="1800" dirty="0" smtClean="0">
              <a:latin typeface="Consolas" panose="020B0609020204030204" pitchFamily="49" charset="0"/>
            </a:endParaRPr>
          </a:p>
        </p:txBody>
      </p:sp>
      <p:sp>
        <p:nvSpPr>
          <p:cNvPr id="5" name="Rounded Rectangle 4"/>
          <p:cNvSpPr/>
          <p:nvPr/>
        </p:nvSpPr>
        <p:spPr>
          <a:xfrm>
            <a:off x="1352939" y="3256384"/>
            <a:ext cx="1922106" cy="2985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2083861" y="3791355"/>
            <a:ext cx="1834996" cy="2985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2881270440"/>
      </p:ext>
    </p:extLst>
  </p:cSld>
  <p:clrMapOvr>
    <a:masterClrMapping/>
  </p:clrMapOvr>
  <mc:AlternateContent xmlns:mc="http://schemas.openxmlformats.org/markup-compatibility/2006">
    <mc:Choice xmlns:p14="http://schemas.microsoft.com/office/powerpoint/2010/main" Requires="p14">
      <p:transition spd="slow" p14:dur="2000" advTm="54883"/>
    </mc:Choice>
    <mc:Fallback>
      <p:transition spd="slow" advTm="54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5" grpId="0" animBg="1"/>
      <p:bldP spid="5" grpId="1"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8|12.7|16.2|11.6|16.3|18.9|10.2"/>
</p:tagLst>
</file>

<file path=ppt/tags/tag10.xml><?xml version="1.0" encoding="utf-8"?>
<p:tagLst xmlns:a="http://schemas.openxmlformats.org/drawingml/2006/main" xmlns:r="http://schemas.openxmlformats.org/officeDocument/2006/relationships" xmlns:p="http://schemas.openxmlformats.org/presentationml/2006/main">
  <p:tag name="TIMING" val="|10|21.2"/>
</p:tagLst>
</file>

<file path=ppt/tags/tag11.xml><?xml version="1.0" encoding="utf-8"?>
<p:tagLst xmlns:a="http://schemas.openxmlformats.org/drawingml/2006/main" xmlns:r="http://schemas.openxmlformats.org/officeDocument/2006/relationships" xmlns:p="http://schemas.openxmlformats.org/presentationml/2006/main">
  <p:tag name="TIMING" val="|9.9|12.9"/>
</p:tagLst>
</file>

<file path=ppt/tags/tag12.xml><?xml version="1.0" encoding="utf-8"?>
<p:tagLst xmlns:a="http://schemas.openxmlformats.org/drawingml/2006/main" xmlns:r="http://schemas.openxmlformats.org/officeDocument/2006/relationships" xmlns:p="http://schemas.openxmlformats.org/presentationml/2006/main">
  <p:tag name="TIMING" val="|12.2|5.7|6.9|11.3|5|40"/>
</p:tagLst>
</file>

<file path=ppt/tags/tag13.xml><?xml version="1.0" encoding="utf-8"?>
<p:tagLst xmlns:a="http://schemas.openxmlformats.org/drawingml/2006/main" xmlns:r="http://schemas.openxmlformats.org/officeDocument/2006/relationships" xmlns:p="http://schemas.openxmlformats.org/presentationml/2006/main">
  <p:tag name="TIMING" val="|7.7|12.6|15.8|17"/>
</p:tagLst>
</file>

<file path=ppt/tags/tag14.xml><?xml version="1.0" encoding="utf-8"?>
<p:tagLst xmlns:a="http://schemas.openxmlformats.org/drawingml/2006/main" xmlns:r="http://schemas.openxmlformats.org/officeDocument/2006/relationships" xmlns:p="http://schemas.openxmlformats.org/presentationml/2006/main">
  <p:tag name="TIMING" val="|10.5|9|2.8|17.4|7.1|12|14.9|9.8|4|16.8|5.5|6.7"/>
</p:tagLst>
</file>

<file path=ppt/tags/tag15.xml><?xml version="1.0" encoding="utf-8"?>
<p:tagLst xmlns:a="http://schemas.openxmlformats.org/drawingml/2006/main" xmlns:r="http://schemas.openxmlformats.org/officeDocument/2006/relationships" xmlns:p="http://schemas.openxmlformats.org/presentationml/2006/main">
  <p:tag name="TIMING" val="|10.7|2.7|4.4|63.8"/>
</p:tagLst>
</file>

<file path=ppt/tags/tag16.xml><?xml version="1.0" encoding="utf-8"?>
<p:tagLst xmlns:a="http://schemas.openxmlformats.org/drawingml/2006/main" xmlns:r="http://schemas.openxmlformats.org/officeDocument/2006/relationships" xmlns:p="http://schemas.openxmlformats.org/presentationml/2006/main">
  <p:tag name="TIMING" val="|14.3|5.5|23.6"/>
</p:tagLst>
</file>

<file path=ppt/tags/tag17.xml><?xml version="1.0" encoding="utf-8"?>
<p:tagLst xmlns:a="http://schemas.openxmlformats.org/drawingml/2006/main" xmlns:r="http://schemas.openxmlformats.org/officeDocument/2006/relationships" xmlns:p="http://schemas.openxmlformats.org/presentationml/2006/main">
  <p:tag name="TIMING" val="|17.5"/>
</p:tagLst>
</file>

<file path=ppt/tags/tag2.xml><?xml version="1.0" encoding="utf-8"?>
<p:tagLst xmlns:a="http://schemas.openxmlformats.org/drawingml/2006/main" xmlns:r="http://schemas.openxmlformats.org/officeDocument/2006/relationships" xmlns:p="http://schemas.openxmlformats.org/presentationml/2006/main">
  <p:tag name="TIMING" val="|18.3|8.6|10.6|14.7|14.6"/>
</p:tagLst>
</file>

<file path=ppt/tags/tag3.xml><?xml version="1.0" encoding="utf-8"?>
<p:tagLst xmlns:a="http://schemas.openxmlformats.org/drawingml/2006/main" xmlns:r="http://schemas.openxmlformats.org/officeDocument/2006/relationships" xmlns:p="http://schemas.openxmlformats.org/presentationml/2006/main">
  <p:tag name="TIMING" val="|23.4|8.4|7.3|24.4|18.2|16.7|10.7|6.7|9.1|10|15"/>
</p:tagLst>
</file>

<file path=ppt/tags/tag4.xml><?xml version="1.0" encoding="utf-8"?>
<p:tagLst xmlns:a="http://schemas.openxmlformats.org/drawingml/2006/main" xmlns:r="http://schemas.openxmlformats.org/officeDocument/2006/relationships" xmlns:p="http://schemas.openxmlformats.org/presentationml/2006/main">
  <p:tag name="TIMING" val="|6.3|42.9|6.6|19.7|16.4"/>
</p:tagLst>
</file>

<file path=ppt/tags/tag5.xml><?xml version="1.0" encoding="utf-8"?>
<p:tagLst xmlns:a="http://schemas.openxmlformats.org/drawingml/2006/main" xmlns:r="http://schemas.openxmlformats.org/officeDocument/2006/relationships" xmlns:p="http://schemas.openxmlformats.org/presentationml/2006/main">
  <p:tag name="TIMING" val="|18.3|8.6|10.6|14.7|14.6"/>
</p:tagLst>
</file>

<file path=ppt/tags/tag6.xml><?xml version="1.0" encoding="utf-8"?>
<p:tagLst xmlns:a="http://schemas.openxmlformats.org/drawingml/2006/main" xmlns:r="http://schemas.openxmlformats.org/officeDocument/2006/relationships" xmlns:p="http://schemas.openxmlformats.org/presentationml/2006/main">
  <p:tag name="TIMING" val="|6.3|22.8"/>
</p:tagLst>
</file>

<file path=ppt/tags/tag7.xml><?xml version="1.0" encoding="utf-8"?>
<p:tagLst xmlns:a="http://schemas.openxmlformats.org/drawingml/2006/main" xmlns:r="http://schemas.openxmlformats.org/officeDocument/2006/relationships" xmlns:p="http://schemas.openxmlformats.org/presentationml/2006/main">
  <p:tag name="TIMING" val="|4.6|10.5"/>
</p:tagLst>
</file>

<file path=ppt/tags/tag8.xml><?xml version="1.0" encoding="utf-8"?>
<p:tagLst xmlns:a="http://schemas.openxmlformats.org/drawingml/2006/main" xmlns:r="http://schemas.openxmlformats.org/officeDocument/2006/relationships" xmlns:p="http://schemas.openxmlformats.org/presentationml/2006/main">
  <p:tag name="TIMING" val="|6.5|10.3"/>
</p:tagLst>
</file>

<file path=ppt/tags/tag9.xml><?xml version="1.0" encoding="utf-8"?>
<p:tagLst xmlns:a="http://schemas.openxmlformats.org/drawingml/2006/main" xmlns:r="http://schemas.openxmlformats.org/officeDocument/2006/relationships" xmlns:p="http://schemas.openxmlformats.org/presentationml/2006/main">
  <p:tag name="TIMING" val="|7.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72147</TotalTime>
  <Words>2288</Words>
  <Application>Microsoft Office PowerPoint</Application>
  <PresentationFormat>On-screen Show (4:3)</PresentationFormat>
  <Paragraphs>521</Paragraphs>
  <Slides>25</Slides>
  <Notes>0</Notes>
  <HiddenSlides>0</HiddenSlides>
  <MMClips>25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Custom Design</vt:lpstr>
      <vt:lpstr>Insertion sort</vt:lpstr>
      <vt:lpstr>Outline</vt:lpstr>
      <vt:lpstr>Inserting into a sorted array</vt:lpstr>
      <vt:lpstr>Inserting into a sorted array</vt:lpstr>
      <vt:lpstr>Inserting into a sorted array</vt:lpstr>
      <vt:lpstr>Inserting into a sorted array</vt:lpstr>
      <vt:lpstr>Inserting into a sorted array</vt:lpstr>
      <vt:lpstr>Inserting into a sorted array</vt:lpstr>
      <vt:lpstr>Inserting into a sorted array</vt:lpstr>
      <vt:lpstr>Inserting into a sorted array</vt:lpstr>
      <vt:lpstr>Inserting into a sorted array</vt:lpstr>
      <vt:lpstr>Inserting into a sorted array</vt:lpstr>
      <vt:lpstr>Inserting into a sorted array</vt:lpstr>
      <vt:lpstr>Inserting into a sorted array</vt:lpstr>
      <vt:lpstr>Inserting into a sorted array</vt:lpstr>
      <vt:lpstr>Insertion sort</vt:lpstr>
      <vt:lpstr>Sorting</vt:lpstr>
      <vt:lpstr>Sorting</vt:lpstr>
      <vt:lpstr>Weakness in our testing?</vt:lpstr>
      <vt:lpstr>Usefulness of the insert(…) function</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1410</cp:revision>
  <dcterms:created xsi:type="dcterms:W3CDTF">2009-09-11T23:00:44Z</dcterms:created>
  <dcterms:modified xsi:type="dcterms:W3CDTF">2020-08-26T19:30:56Z</dcterms:modified>
</cp:coreProperties>
</file>